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vml" ContentType="application/vnd.openxmlformats-officedocument.vmlDrawing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68" r:id="rId4"/>
    <p:sldId id="279" r:id="rId5"/>
    <p:sldId id="294" r:id="rId6"/>
    <p:sldId id="292" r:id="rId7"/>
    <p:sldId id="270" r:id="rId8"/>
    <p:sldId id="271" r:id="rId9"/>
    <p:sldId id="263" r:id="rId10"/>
    <p:sldId id="267" r:id="rId11"/>
    <p:sldId id="286" r:id="rId12"/>
    <p:sldId id="293" r:id="rId13"/>
    <p:sldId id="291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25" autoAdjust="0"/>
    <p:restoredTop sz="93922" autoAdjust="0"/>
  </p:normalViewPr>
  <p:slideViewPr>
    <p:cSldViewPr>
      <p:cViewPr varScale="1">
        <p:scale>
          <a:sx n="68" d="100"/>
          <a:sy n="68" d="100"/>
        </p:scale>
        <p:origin x="-822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1842" y="6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5342763873775844"/>
          <c:y val="7.7669902912621436E-2"/>
          <c:w val="0.83242655059847714"/>
          <c:h val="0.5177993527508094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Высокий</c:v>
                </c:pt>
              </c:strCache>
            </c:strRef>
          </c:tx>
          <c:spPr>
            <a:solidFill>
              <a:srgbClr val="FF0000"/>
            </a:solidFill>
            <a:ln w="21402">
              <a:noFill/>
            </a:ln>
          </c:spPr>
          <c:cat>
            <c:strRef>
              <c:f>Лист1!$A$2:$A$12</c:f>
              <c:strCache>
                <c:ptCount val="11"/>
                <c:pt idx="0">
                  <c:v>Дисциплинированность </c:v>
                </c:pt>
                <c:pt idx="1">
                  <c:v>Настойчивость </c:v>
                </c:pt>
                <c:pt idx="2">
                  <c:v>Выдержка</c:v>
                </c:pt>
                <c:pt idx="3">
                  <c:v>Решительность </c:v>
                </c:pt>
                <c:pt idx="4">
                  <c:v>Смелость </c:v>
                </c:pt>
                <c:pt idx="5">
                  <c:v>Самостоятельность </c:v>
                </c:pt>
                <c:pt idx="6">
                  <c:v>Организованность </c:v>
                </c:pt>
                <c:pt idx="7">
                  <c:v>Деловитость </c:v>
                </c:pt>
                <c:pt idx="8">
                  <c:v>Инициативность </c:v>
                </c:pt>
                <c:pt idx="9">
                  <c:v>Целеустремленность </c:v>
                </c:pt>
                <c:pt idx="10">
                  <c:v>Прилежание </c:v>
                </c:pt>
              </c:strCache>
            </c:strRef>
          </c:cat>
          <c:val>
            <c:numRef>
              <c:f>Лист1!$B$2:$B$12</c:f>
              <c:numCache>
                <c:formatCode>0%</c:formatCode>
                <c:ptCount val="11"/>
                <c:pt idx="0">
                  <c:v>0.2</c:v>
                </c:pt>
                <c:pt idx="1">
                  <c:v>0.25</c:v>
                </c:pt>
                <c:pt idx="2" formatCode="0.00%">
                  <c:v>0.1170000000000001</c:v>
                </c:pt>
                <c:pt idx="3">
                  <c:v>0.2</c:v>
                </c:pt>
                <c:pt idx="4" formatCode="0.00%">
                  <c:v>0.26700000000000002</c:v>
                </c:pt>
                <c:pt idx="5" formatCode="0.00%">
                  <c:v>0.23300000000000001</c:v>
                </c:pt>
                <c:pt idx="6" formatCode="0.00%">
                  <c:v>0.16700000000000018</c:v>
                </c:pt>
                <c:pt idx="7" formatCode="0.00%">
                  <c:v>0.13300000000000001</c:v>
                </c:pt>
                <c:pt idx="8" formatCode="0.00%">
                  <c:v>0.13300000000000001</c:v>
                </c:pt>
                <c:pt idx="9" formatCode="0.00%">
                  <c:v>8.3000000000000074E-2</c:v>
                </c:pt>
                <c:pt idx="10" formatCode="0.00%">
                  <c:v>0.28300000000000008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43E-4A17-ABD4-0C98E47E861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 </c:v>
                </c:pt>
              </c:strCache>
            </c:strRef>
          </c:tx>
          <c:spPr>
            <a:solidFill>
              <a:srgbClr val="00B050"/>
            </a:solidFill>
            <a:ln w="21402">
              <a:noFill/>
            </a:ln>
          </c:spPr>
          <c:cat>
            <c:strRef>
              <c:f>Лист1!$A$2:$A$12</c:f>
              <c:strCache>
                <c:ptCount val="11"/>
                <c:pt idx="0">
                  <c:v>Дисциплинированность </c:v>
                </c:pt>
                <c:pt idx="1">
                  <c:v>Настойчивость </c:v>
                </c:pt>
                <c:pt idx="2">
                  <c:v>Выдержка</c:v>
                </c:pt>
                <c:pt idx="3">
                  <c:v>Решительность </c:v>
                </c:pt>
                <c:pt idx="4">
                  <c:v>Смелость </c:v>
                </c:pt>
                <c:pt idx="5">
                  <c:v>Самостоятельность </c:v>
                </c:pt>
                <c:pt idx="6">
                  <c:v>Организованность </c:v>
                </c:pt>
                <c:pt idx="7">
                  <c:v>Деловитость </c:v>
                </c:pt>
                <c:pt idx="8">
                  <c:v>Инициативность </c:v>
                </c:pt>
                <c:pt idx="9">
                  <c:v>Целеустремленность </c:v>
                </c:pt>
                <c:pt idx="10">
                  <c:v>Прилежание </c:v>
                </c:pt>
              </c:strCache>
            </c:strRef>
          </c:cat>
          <c:val>
            <c:numRef>
              <c:f>Лист1!$C$2:$C$12</c:f>
              <c:numCache>
                <c:formatCode>0%</c:formatCode>
                <c:ptCount val="11"/>
                <c:pt idx="0">
                  <c:v>0.65000000000000058</c:v>
                </c:pt>
                <c:pt idx="1">
                  <c:v>0.61700000000000044</c:v>
                </c:pt>
                <c:pt idx="2" formatCode="0.00%">
                  <c:v>0.61700000000000044</c:v>
                </c:pt>
                <c:pt idx="3">
                  <c:v>0.51700000000000002</c:v>
                </c:pt>
                <c:pt idx="4" formatCode="0.00%">
                  <c:v>0.31700000000000023</c:v>
                </c:pt>
                <c:pt idx="5">
                  <c:v>0.61700000000000044</c:v>
                </c:pt>
                <c:pt idx="6" formatCode="0.00%">
                  <c:v>0.43300000000000022</c:v>
                </c:pt>
                <c:pt idx="7" formatCode="0.00%">
                  <c:v>0.4</c:v>
                </c:pt>
                <c:pt idx="8" formatCode="0.00%">
                  <c:v>0.4</c:v>
                </c:pt>
                <c:pt idx="9">
                  <c:v>0.55000000000000004</c:v>
                </c:pt>
                <c:pt idx="10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43E-4A17-ABD4-0C98E47E861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Низкий 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cat>
            <c:strRef>
              <c:f>Лист1!$A$2:$A$12</c:f>
              <c:strCache>
                <c:ptCount val="11"/>
                <c:pt idx="0">
                  <c:v>Дисциплинированность </c:v>
                </c:pt>
                <c:pt idx="1">
                  <c:v>Настойчивость </c:v>
                </c:pt>
                <c:pt idx="2">
                  <c:v>Выдержка</c:v>
                </c:pt>
                <c:pt idx="3">
                  <c:v>Решительность </c:v>
                </c:pt>
                <c:pt idx="4">
                  <c:v>Смелость </c:v>
                </c:pt>
                <c:pt idx="5">
                  <c:v>Самостоятельность </c:v>
                </c:pt>
                <c:pt idx="6">
                  <c:v>Организованность </c:v>
                </c:pt>
                <c:pt idx="7">
                  <c:v>Деловитость </c:v>
                </c:pt>
                <c:pt idx="8">
                  <c:v>Инициативность </c:v>
                </c:pt>
                <c:pt idx="9">
                  <c:v>Целеустремленность </c:v>
                </c:pt>
                <c:pt idx="10">
                  <c:v>Прилежание </c:v>
                </c:pt>
              </c:strCache>
            </c:strRef>
          </c:cat>
          <c:val>
            <c:numRef>
              <c:f>Лист1!$D$2:$D$12</c:f>
              <c:numCache>
                <c:formatCode>0%</c:formatCode>
                <c:ptCount val="11"/>
                <c:pt idx="0">
                  <c:v>0.15000000000000011</c:v>
                </c:pt>
                <c:pt idx="1">
                  <c:v>0.13300000000000001</c:v>
                </c:pt>
                <c:pt idx="2">
                  <c:v>0.26700000000000002</c:v>
                </c:pt>
                <c:pt idx="3">
                  <c:v>0.28300000000000008</c:v>
                </c:pt>
                <c:pt idx="4">
                  <c:v>0.25</c:v>
                </c:pt>
                <c:pt idx="5" formatCode="0.00%">
                  <c:v>0.15000000000000011</c:v>
                </c:pt>
                <c:pt idx="6">
                  <c:v>0.4</c:v>
                </c:pt>
                <c:pt idx="7" formatCode="0.00%">
                  <c:v>0.46700000000000008</c:v>
                </c:pt>
                <c:pt idx="8">
                  <c:v>0.46700000000000008</c:v>
                </c:pt>
                <c:pt idx="9" formatCode="0.00%">
                  <c:v>0.36700000000000027</c:v>
                </c:pt>
                <c:pt idx="10" formatCode="0.00%">
                  <c:v>0.21700000000000011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43E-4A17-ABD4-0C98E47E8617}"/>
            </c:ext>
          </c:extLst>
        </c:ser>
        <c:dLbls/>
        <c:gapWidth val="219"/>
        <c:overlap val="-27"/>
        <c:axId val="72100480"/>
        <c:axId val="72135040"/>
      </c:barChart>
      <c:catAx>
        <c:axId val="7210048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8026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48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72135040"/>
        <c:crosses val="autoZero"/>
        <c:auto val="1"/>
        <c:lblAlgn val="ctr"/>
        <c:lblOffset val="100"/>
      </c:catAx>
      <c:valAx>
        <c:axId val="72135040"/>
        <c:scaling>
          <c:orientation val="minMax"/>
        </c:scaling>
        <c:axPos val="l"/>
        <c:majorGridlines>
          <c:spPr>
            <a:ln w="802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tickLblPos val="nextTo"/>
        <c:spPr>
          <a:ln w="8026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348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72100480"/>
        <c:crosses val="autoZero"/>
        <c:crossBetween val="between"/>
      </c:valAx>
      <c:spPr>
        <a:noFill/>
        <a:ln w="21402">
          <a:noFill/>
        </a:ln>
      </c:spPr>
    </c:plotArea>
    <c:legend>
      <c:legendPos val="b"/>
      <c:layout>
        <c:manualLayout>
          <c:xMode val="edge"/>
          <c:yMode val="edge"/>
          <c:x val="0.30483425453834684"/>
          <c:y val="0.93233216316830159"/>
          <c:w val="0.39033149092330632"/>
          <c:h val="6.7667836831698386E-2"/>
        </c:manualLayout>
      </c:layout>
      <c:spPr>
        <a:noFill/>
        <a:ln w="21402">
          <a:noFill/>
        </a:ln>
      </c:spPr>
      <c:txPr>
        <a:bodyPr rot="0" spcFirstLastPara="1" vertOverflow="ellipsis" vert="horz" wrap="square" anchor="ctr" anchorCtr="1"/>
        <a:lstStyle/>
        <a:p>
          <a:pPr>
            <a:defRPr sz="1348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9.3800946941963226E-2"/>
          <c:y val="3.5151457757497201E-2"/>
          <c:w val="0.88654351897157868"/>
          <c:h val="0.44866609834161064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Неудовлетворительно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cat>
            <c:strRef>
              <c:f>Лист1!$A$2:$A$6</c:f>
              <c:strCache>
                <c:ptCount val="5"/>
                <c:pt idx="0">
                  <c:v>Скоростно-силовые</c:v>
                </c:pt>
                <c:pt idx="1">
                  <c:v>Гибкость</c:v>
                </c:pt>
                <c:pt idx="2">
                  <c:v>Сила</c:v>
                </c:pt>
                <c:pt idx="3">
                  <c:v>Координационные способности</c:v>
                </c:pt>
                <c:pt idx="4">
                  <c:v>Быстрота</c:v>
                </c:pt>
              </c:strCache>
            </c:strRef>
          </c:cat>
          <c:val>
            <c:numRef>
              <c:f>Лист1!$B$2:$B$6</c:f>
              <c:numCache>
                <c:formatCode>0.0%</c:formatCode>
                <c:ptCount val="5"/>
                <c:pt idx="0">
                  <c:v>0.34500000000000008</c:v>
                </c:pt>
                <c:pt idx="1">
                  <c:v>0.8290000000000004</c:v>
                </c:pt>
                <c:pt idx="2">
                  <c:v>0.37200000000000022</c:v>
                </c:pt>
                <c:pt idx="3">
                  <c:v>0.75200000000000045</c:v>
                </c:pt>
                <c:pt idx="4">
                  <c:v>0.62700000000000045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AE9-47AD-9D5A-A53EC2971BE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Удовлетворительно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cat>
            <c:strRef>
              <c:f>Лист1!$A$2:$A$6</c:f>
              <c:strCache>
                <c:ptCount val="5"/>
                <c:pt idx="0">
                  <c:v>Скоростно-силовые</c:v>
                </c:pt>
                <c:pt idx="1">
                  <c:v>Гибкость</c:v>
                </c:pt>
                <c:pt idx="2">
                  <c:v>Сила</c:v>
                </c:pt>
                <c:pt idx="3">
                  <c:v>Координационные способности</c:v>
                </c:pt>
                <c:pt idx="4">
                  <c:v>Быстрота</c:v>
                </c:pt>
              </c:strCache>
            </c:strRef>
          </c:cat>
          <c:val>
            <c:numRef>
              <c:f>Лист1!$C$2:$C$6</c:f>
              <c:numCache>
                <c:formatCode>0.0%</c:formatCode>
                <c:ptCount val="5"/>
                <c:pt idx="0">
                  <c:v>0.29700000000000026</c:v>
                </c:pt>
                <c:pt idx="1">
                  <c:v>0.10900000000000006</c:v>
                </c:pt>
                <c:pt idx="2">
                  <c:v>0.12400000000000005</c:v>
                </c:pt>
                <c:pt idx="3">
                  <c:v>5.1999999999999998E-2</c:v>
                </c:pt>
                <c:pt idx="4">
                  <c:v>3.5999999999999997E-2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AE9-47AD-9D5A-A53EC2971BE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Хорошо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cat>
            <c:strRef>
              <c:f>Лист1!$A$2:$A$6</c:f>
              <c:strCache>
                <c:ptCount val="5"/>
                <c:pt idx="0">
                  <c:v>Скоростно-силовые</c:v>
                </c:pt>
                <c:pt idx="1">
                  <c:v>Гибкость</c:v>
                </c:pt>
                <c:pt idx="2">
                  <c:v>Сила</c:v>
                </c:pt>
                <c:pt idx="3">
                  <c:v>Координационные способности</c:v>
                </c:pt>
                <c:pt idx="4">
                  <c:v>Быстрота</c:v>
                </c:pt>
              </c:strCache>
            </c:strRef>
          </c:cat>
          <c:val>
            <c:numRef>
              <c:f>Лист1!$D$2:$D$6</c:f>
              <c:numCache>
                <c:formatCode>0.0%</c:formatCode>
                <c:ptCount val="5"/>
                <c:pt idx="0">
                  <c:v>0.2920000000000002</c:v>
                </c:pt>
                <c:pt idx="1">
                  <c:v>3.1000000000000017E-2</c:v>
                </c:pt>
                <c:pt idx="2">
                  <c:v>8.2000000000000003E-2</c:v>
                </c:pt>
                <c:pt idx="3">
                  <c:v>0.16</c:v>
                </c:pt>
                <c:pt idx="4">
                  <c:v>0.33700000000000035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AE9-47AD-9D5A-A53EC2971BE6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Отлично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cat>
            <c:strRef>
              <c:f>Лист1!$A$2:$A$6</c:f>
              <c:strCache>
                <c:ptCount val="5"/>
                <c:pt idx="0">
                  <c:v>Скоростно-силовые</c:v>
                </c:pt>
                <c:pt idx="1">
                  <c:v>Гибкость</c:v>
                </c:pt>
                <c:pt idx="2">
                  <c:v>Сила</c:v>
                </c:pt>
                <c:pt idx="3">
                  <c:v>Координационные способности</c:v>
                </c:pt>
                <c:pt idx="4">
                  <c:v>Быстрота</c:v>
                </c:pt>
              </c:strCache>
            </c:strRef>
          </c:cat>
          <c:val>
            <c:numRef>
              <c:f>Лист1!$E$2:$E$6</c:f>
              <c:numCache>
                <c:formatCode>0.0%</c:formatCode>
                <c:ptCount val="5"/>
                <c:pt idx="0">
                  <c:v>6.7000000000000004E-2</c:v>
                </c:pt>
                <c:pt idx="1">
                  <c:v>3.1000000000000017E-2</c:v>
                </c:pt>
                <c:pt idx="2">
                  <c:v>0.42200000000000026</c:v>
                </c:pt>
                <c:pt idx="3">
                  <c:v>3.5999999999999997E-2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AE9-47AD-9D5A-A53EC2971BE6}"/>
            </c:ext>
          </c:extLst>
        </c:ser>
        <c:dLbls/>
        <c:gapWidth val="219"/>
        <c:overlap val="-27"/>
        <c:axId val="71577600"/>
        <c:axId val="71579136"/>
      </c:barChart>
      <c:catAx>
        <c:axId val="7157760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16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98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71579136"/>
        <c:crosses val="autoZero"/>
        <c:auto val="1"/>
        <c:lblAlgn val="ctr"/>
        <c:lblOffset val="100"/>
      </c:catAx>
      <c:valAx>
        <c:axId val="71579136"/>
        <c:scaling>
          <c:orientation val="minMax"/>
        </c:scaling>
        <c:axPos val="l"/>
        <c:majorGridlines>
          <c:spPr>
            <a:ln w="951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98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7157760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98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A69AF1-82EB-4A43-8726-24B0C5EFF7DC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4A3A1820-9327-4B71-8ACF-B0BC300CF1BD}">
      <dgm:prSet phldrT="[Текст]" custT="1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1600" b="1" dirty="0">
              <a:ea typeface="Calibri" pitchFamily="34" charset="0"/>
              <a:cs typeface="Calibri" pitchFamily="34" charset="0"/>
            </a:rPr>
            <a:t>1 ШАГ. ИЗУЧЕНИЕ СОСТОЯНИЯ ПРОБЛЕМЫ ПО ДАННЫМ НАУЧНО-МЕТОДИЧЕСКОЙ ЛИТЕРАТУРЫ</a:t>
          </a:r>
          <a:endParaRPr lang="ru-RU" sz="1300" dirty="0"/>
        </a:p>
      </dgm:t>
    </dgm:pt>
    <dgm:pt modelId="{8D009FF1-22B0-4BEF-BD29-E99A3F755DBC}" type="parTrans" cxnId="{E9FE86F9-3132-467C-805A-4C3333425ACB}">
      <dgm:prSet/>
      <dgm:spPr/>
      <dgm:t>
        <a:bodyPr/>
        <a:lstStyle/>
        <a:p>
          <a:endParaRPr lang="ru-RU"/>
        </a:p>
      </dgm:t>
    </dgm:pt>
    <dgm:pt modelId="{1DA95514-4A1B-44BF-8CC1-4D16C2C75B96}" type="sibTrans" cxnId="{E9FE86F9-3132-467C-805A-4C3333425ACB}">
      <dgm:prSet/>
      <dgm:spPr/>
      <dgm:t>
        <a:bodyPr/>
        <a:lstStyle/>
        <a:p>
          <a:endParaRPr lang="ru-RU"/>
        </a:p>
      </dgm:t>
    </dgm:pt>
    <dgm:pt modelId="{6816F08B-9659-4D40-8161-D0C9C92F7BCA}">
      <dgm:prSet custT="1"/>
      <dgm:spPr/>
      <dgm:t>
        <a:bodyPr/>
        <a:lstStyle/>
        <a:p>
          <a:pPr algn="l"/>
          <a:r>
            <a:rPr lang="ru-RU" sz="1600" b="1" dirty="0"/>
            <a:t>2 ШАГ.ОПРЕДЕЛЕНИЕ КОЭФФИЦИЕНТА</a:t>
          </a:r>
        </a:p>
        <a:p>
          <a:pPr algn="l"/>
          <a:r>
            <a:rPr lang="ru-RU" sz="1600" b="1" dirty="0"/>
            <a:t>ЗДОРОВЬЯ</a:t>
          </a:r>
        </a:p>
        <a:p>
          <a:pPr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dirty="0"/>
        </a:p>
      </dgm:t>
    </dgm:pt>
    <dgm:pt modelId="{3253591C-7A5A-4D43-B344-892D44588BB8}" type="parTrans" cxnId="{EEE45969-EBC0-4718-80A6-D1C86839FF2D}">
      <dgm:prSet/>
      <dgm:spPr/>
      <dgm:t>
        <a:bodyPr/>
        <a:lstStyle/>
        <a:p>
          <a:endParaRPr lang="ru-RU"/>
        </a:p>
      </dgm:t>
    </dgm:pt>
    <dgm:pt modelId="{0241DA60-7E11-4EBB-842F-806B7D2D776C}" type="sibTrans" cxnId="{EEE45969-EBC0-4718-80A6-D1C86839FF2D}">
      <dgm:prSet/>
      <dgm:spPr/>
      <dgm:t>
        <a:bodyPr/>
        <a:lstStyle/>
        <a:p>
          <a:endParaRPr lang="ru-RU"/>
        </a:p>
      </dgm:t>
    </dgm:pt>
    <dgm:pt modelId="{E6C08832-DFEB-41F7-8B14-C78D8D150936}">
      <dgm:prSet custT="1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1600" b="1" dirty="0">
              <a:ea typeface="Calibri" pitchFamily="34" charset="0"/>
              <a:cs typeface="Calibri" pitchFamily="34" charset="0"/>
            </a:rPr>
            <a:t>3 ШАГ.ОПРЕДЕЛЕНИЕ УРОВНЯ РАЗВИТИЯ КОГНИТИВНЫХ СПОСОБНОСТЕЙ И ЭМОЦИОНАЛЬНО-ВОЛЕВОЙ СФЕРЫ</a:t>
          </a:r>
          <a:endParaRPr lang="ru-RU" sz="1300" dirty="0"/>
        </a:p>
      </dgm:t>
    </dgm:pt>
    <dgm:pt modelId="{E73D9B3D-4462-49A6-A06F-A12CEAEA16B7}" type="parTrans" cxnId="{B37BB4B4-5F0E-4219-B375-DA60AC26F55D}">
      <dgm:prSet/>
      <dgm:spPr/>
      <dgm:t>
        <a:bodyPr/>
        <a:lstStyle/>
        <a:p>
          <a:endParaRPr lang="ru-RU"/>
        </a:p>
      </dgm:t>
    </dgm:pt>
    <dgm:pt modelId="{AB143CA4-69B2-49ED-83FF-C458055CBDA7}" type="sibTrans" cxnId="{B37BB4B4-5F0E-4219-B375-DA60AC26F55D}">
      <dgm:prSet/>
      <dgm:spPr/>
      <dgm:t>
        <a:bodyPr/>
        <a:lstStyle/>
        <a:p>
          <a:endParaRPr lang="ru-RU"/>
        </a:p>
      </dgm:t>
    </dgm:pt>
    <dgm:pt modelId="{BEECCBB4-D53A-4C4C-B20C-9A67FD820B65}">
      <dgm:prSet custT="1"/>
      <dgm:spPr/>
      <dgm:t>
        <a:bodyPr/>
        <a:lstStyle/>
        <a:p>
          <a:pPr algn="l"/>
          <a:r>
            <a:rPr lang="ru-RU" altLang="ru-RU" sz="1600" b="1" dirty="0"/>
            <a:t>4 ШАГ.ОПРЕДЕЛЕНИЕ УРОВНЯ ФИЗИЧЕСКОЙ ПОДГОТОВЛЕННОСТИ</a:t>
          </a:r>
          <a:endParaRPr lang="ru-RU" sz="1600" dirty="0"/>
        </a:p>
      </dgm:t>
    </dgm:pt>
    <dgm:pt modelId="{72C0ADD7-2D87-46BF-AEA5-2EEA04486097}" type="parTrans" cxnId="{0A3C0C7A-516E-47DA-86C7-56504C8E4CE4}">
      <dgm:prSet/>
      <dgm:spPr/>
      <dgm:t>
        <a:bodyPr/>
        <a:lstStyle/>
        <a:p>
          <a:endParaRPr lang="ru-RU"/>
        </a:p>
      </dgm:t>
    </dgm:pt>
    <dgm:pt modelId="{FFDE07BE-C89D-4633-92C4-8102E27BD94B}" type="sibTrans" cxnId="{0A3C0C7A-516E-47DA-86C7-56504C8E4CE4}">
      <dgm:prSet/>
      <dgm:spPr/>
      <dgm:t>
        <a:bodyPr/>
        <a:lstStyle/>
        <a:p>
          <a:endParaRPr lang="ru-RU"/>
        </a:p>
      </dgm:t>
    </dgm:pt>
    <dgm:pt modelId="{8CE68417-A2FD-47F6-9751-891D20285584}">
      <dgm:prSet custT="1"/>
      <dgm:spPr/>
      <dgm:t>
        <a:bodyPr/>
        <a:lstStyle/>
        <a:p>
          <a:pPr algn="l"/>
          <a:r>
            <a:rPr lang="ru-RU" altLang="ru-RU" sz="1600" b="1" dirty="0">
              <a:ea typeface="Calibri" pitchFamily="34" charset="0"/>
              <a:cs typeface="Calibri" pitchFamily="34" charset="0"/>
            </a:rPr>
            <a:t>5 ШАГ.РАЗРАБОТКА КОМПЕКСНОЙ ПРОГРАММЫ  ПО ФИЗИЧЕСКОМУ ВОСПИТАНИЮ ДЛЯ ДЕТЕЙ МЛАДШЕГО ШКОЛЬНОГО ВОЗРАСТА С ЗПР</a:t>
          </a:r>
          <a:endParaRPr lang="ru-RU" sz="1600" dirty="0"/>
        </a:p>
      </dgm:t>
    </dgm:pt>
    <dgm:pt modelId="{EF42B404-9B5D-4ADC-BD5B-9DF2ACDE1AE9}" type="parTrans" cxnId="{4B8377A4-F00C-4A26-90B3-639A89E4C195}">
      <dgm:prSet/>
      <dgm:spPr/>
      <dgm:t>
        <a:bodyPr/>
        <a:lstStyle/>
        <a:p>
          <a:endParaRPr lang="ru-RU"/>
        </a:p>
      </dgm:t>
    </dgm:pt>
    <dgm:pt modelId="{4232B36D-5661-4A76-B548-67FDEB65DE51}" type="sibTrans" cxnId="{4B8377A4-F00C-4A26-90B3-639A89E4C195}">
      <dgm:prSet/>
      <dgm:spPr/>
      <dgm:t>
        <a:bodyPr/>
        <a:lstStyle/>
        <a:p>
          <a:endParaRPr lang="ru-RU"/>
        </a:p>
      </dgm:t>
    </dgm:pt>
    <dgm:pt modelId="{5E84F1A5-953D-4ED6-BF9B-2C3A55A6B4B1}" type="pres">
      <dgm:prSet presAssocID="{6CA69AF1-82EB-4A43-8726-24B0C5EFF7DC}" presName="linearFlow" presStyleCnt="0">
        <dgm:presLayoutVars>
          <dgm:dir/>
          <dgm:resizeHandles val="exact"/>
        </dgm:presLayoutVars>
      </dgm:prSet>
      <dgm:spPr/>
    </dgm:pt>
    <dgm:pt modelId="{053E59D9-D59F-4218-A420-22FADC6264F6}" type="pres">
      <dgm:prSet presAssocID="{4A3A1820-9327-4B71-8ACF-B0BC300CF1BD}" presName="composite" presStyleCnt="0"/>
      <dgm:spPr/>
    </dgm:pt>
    <dgm:pt modelId="{EA44528C-6C77-4071-A8BD-1C14C25449AD}" type="pres">
      <dgm:prSet presAssocID="{4A3A1820-9327-4B71-8ACF-B0BC300CF1BD}" presName="imgShp" presStyleLbl="fgImgPlace1" presStyleIdx="0" presStyleCnt="5"/>
      <dgm:spPr/>
    </dgm:pt>
    <dgm:pt modelId="{31F1C537-1BD9-40E9-8326-215CC42565D8}" type="pres">
      <dgm:prSet presAssocID="{4A3A1820-9327-4B71-8ACF-B0BC300CF1BD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7F91DD-E71B-4684-8290-59C3E6B72443}" type="pres">
      <dgm:prSet presAssocID="{1DA95514-4A1B-44BF-8CC1-4D16C2C75B96}" presName="spacing" presStyleCnt="0"/>
      <dgm:spPr/>
    </dgm:pt>
    <dgm:pt modelId="{0E58E991-59BF-4E45-A19D-C2D81B62E7CC}" type="pres">
      <dgm:prSet presAssocID="{6816F08B-9659-4D40-8161-D0C9C92F7BCA}" presName="composite" presStyleCnt="0"/>
      <dgm:spPr/>
    </dgm:pt>
    <dgm:pt modelId="{44DDC2B6-F6F4-4A42-A0B5-EE868DCCCD22}" type="pres">
      <dgm:prSet presAssocID="{6816F08B-9659-4D40-8161-D0C9C92F7BCA}" presName="imgShp" presStyleLbl="fgImgPlace1" presStyleIdx="1" presStyleCnt="5"/>
      <dgm:spPr/>
    </dgm:pt>
    <dgm:pt modelId="{6CA183A0-B2D4-4B73-8EBE-E9D9EE8C9DFE}" type="pres">
      <dgm:prSet presAssocID="{6816F08B-9659-4D40-8161-D0C9C92F7BCA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B79629-FC2B-43DC-A4C7-57BA93AD740C}" type="pres">
      <dgm:prSet presAssocID="{0241DA60-7E11-4EBB-842F-806B7D2D776C}" presName="spacing" presStyleCnt="0"/>
      <dgm:spPr/>
    </dgm:pt>
    <dgm:pt modelId="{D498A722-5E9B-400C-BF09-E43F8053EFE5}" type="pres">
      <dgm:prSet presAssocID="{E6C08832-DFEB-41F7-8B14-C78D8D150936}" presName="composite" presStyleCnt="0"/>
      <dgm:spPr/>
    </dgm:pt>
    <dgm:pt modelId="{C5F0DF4A-C6A1-497F-B6E9-95A2D8A36801}" type="pres">
      <dgm:prSet presAssocID="{E6C08832-DFEB-41F7-8B14-C78D8D150936}" presName="imgShp" presStyleLbl="fgImgPlace1" presStyleIdx="2" presStyleCnt="5"/>
      <dgm:spPr/>
    </dgm:pt>
    <dgm:pt modelId="{29C63A83-1642-432E-8327-6AFF37874C68}" type="pres">
      <dgm:prSet presAssocID="{E6C08832-DFEB-41F7-8B14-C78D8D150936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93F32A-67EB-45CF-8CDB-0D0AE3C50220}" type="pres">
      <dgm:prSet presAssocID="{AB143CA4-69B2-49ED-83FF-C458055CBDA7}" presName="spacing" presStyleCnt="0"/>
      <dgm:spPr/>
    </dgm:pt>
    <dgm:pt modelId="{1ACD4816-8A89-409E-B1AB-26846ACF70C1}" type="pres">
      <dgm:prSet presAssocID="{BEECCBB4-D53A-4C4C-B20C-9A67FD820B65}" presName="composite" presStyleCnt="0"/>
      <dgm:spPr/>
    </dgm:pt>
    <dgm:pt modelId="{420C8152-9867-4B46-86FF-CCC3D6B71066}" type="pres">
      <dgm:prSet presAssocID="{BEECCBB4-D53A-4C4C-B20C-9A67FD820B65}" presName="imgShp" presStyleLbl="fgImgPlace1" presStyleIdx="3" presStyleCnt="5"/>
      <dgm:spPr/>
    </dgm:pt>
    <dgm:pt modelId="{90EB91D9-A991-4EB6-A976-1FF75DCDEB08}" type="pres">
      <dgm:prSet presAssocID="{BEECCBB4-D53A-4C4C-B20C-9A67FD820B65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1909B3-3408-4C3F-9F1C-A5F0144C4920}" type="pres">
      <dgm:prSet presAssocID="{FFDE07BE-C89D-4633-92C4-8102E27BD94B}" presName="spacing" presStyleCnt="0"/>
      <dgm:spPr/>
    </dgm:pt>
    <dgm:pt modelId="{AECC6F97-D6C6-4641-ACE4-F070230F9F7A}" type="pres">
      <dgm:prSet presAssocID="{8CE68417-A2FD-47F6-9751-891D20285584}" presName="composite" presStyleCnt="0"/>
      <dgm:spPr/>
    </dgm:pt>
    <dgm:pt modelId="{49E46148-37C1-4DE4-9036-533EFD5D974D}" type="pres">
      <dgm:prSet presAssocID="{8CE68417-A2FD-47F6-9751-891D20285584}" presName="imgShp" presStyleLbl="fgImgPlace1" presStyleIdx="4" presStyleCnt="5"/>
      <dgm:spPr/>
    </dgm:pt>
    <dgm:pt modelId="{3E2D6388-2E99-4141-B71D-D86622BE7AE3}" type="pres">
      <dgm:prSet presAssocID="{8CE68417-A2FD-47F6-9751-891D20285584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327E6A-6EAF-474A-9BD6-28327CA82AC0}" type="presOf" srcId="{4A3A1820-9327-4B71-8ACF-B0BC300CF1BD}" destId="{31F1C537-1BD9-40E9-8326-215CC42565D8}" srcOrd="0" destOrd="0" presId="urn:microsoft.com/office/officeart/2005/8/layout/vList3#1"/>
    <dgm:cxn modelId="{0A3C0C7A-516E-47DA-86C7-56504C8E4CE4}" srcId="{6CA69AF1-82EB-4A43-8726-24B0C5EFF7DC}" destId="{BEECCBB4-D53A-4C4C-B20C-9A67FD820B65}" srcOrd="3" destOrd="0" parTransId="{72C0ADD7-2D87-46BF-AEA5-2EEA04486097}" sibTransId="{FFDE07BE-C89D-4633-92C4-8102E27BD94B}"/>
    <dgm:cxn modelId="{B37BB4B4-5F0E-4219-B375-DA60AC26F55D}" srcId="{6CA69AF1-82EB-4A43-8726-24B0C5EFF7DC}" destId="{E6C08832-DFEB-41F7-8B14-C78D8D150936}" srcOrd="2" destOrd="0" parTransId="{E73D9B3D-4462-49A6-A06F-A12CEAEA16B7}" sibTransId="{AB143CA4-69B2-49ED-83FF-C458055CBDA7}"/>
    <dgm:cxn modelId="{E9FE86F9-3132-467C-805A-4C3333425ACB}" srcId="{6CA69AF1-82EB-4A43-8726-24B0C5EFF7DC}" destId="{4A3A1820-9327-4B71-8ACF-B0BC300CF1BD}" srcOrd="0" destOrd="0" parTransId="{8D009FF1-22B0-4BEF-BD29-E99A3F755DBC}" sibTransId="{1DA95514-4A1B-44BF-8CC1-4D16C2C75B96}"/>
    <dgm:cxn modelId="{0640C266-8F95-4585-9CB5-33AADDEC431D}" type="presOf" srcId="{6CA69AF1-82EB-4A43-8726-24B0C5EFF7DC}" destId="{5E84F1A5-953D-4ED6-BF9B-2C3A55A6B4B1}" srcOrd="0" destOrd="0" presId="urn:microsoft.com/office/officeart/2005/8/layout/vList3#1"/>
    <dgm:cxn modelId="{EEE45969-EBC0-4718-80A6-D1C86839FF2D}" srcId="{6CA69AF1-82EB-4A43-8726-24B0C5EFF7DC}" destId="{6816F08B-9659-4D40-8161-D0C9C92F7BCA}" srcOrd="1" destOrd="0" parTransId="{3253591C-7A5A-4D43-B344-892D44588BB8}" sibTransId="{0241DA60-7E11-4EBB-842F-806B7D2D776C}"/>
    <dgm:cxn modelId="{5503A7A7-6648-4C8E-8628-2370B8701C4B}" type="presOf" srcId="{BEECCBB4-D53A-4C4C-B20C-9A67FD820B65}" destId="{90EB91D9-A991-4EB6-A976-1FF75DCDEB08}" srcOrd="0" destOrd="0" presId="urn:microsoft.com/office/officeart/2005/8/layout/vList3#1"/>
    <dgm:cxn modelId="{9C88D1EE-4CD0-4ADF-B932-2D7DCAF62C48}" type="presOf" srcId="{8CE68417-A2FD-47F6-9751-891D20285584}" destId="{3E2D6388-2E99-4141-B71D-D86622BE7AE3}" srcOrd="0" destOrd="0" presId="urn:microsoft.com/office/officeart/2005/8/layout/vList3#1"/>
    <dgm:cxn modelId="{EB995121-74F8-4D27-BDE8-17144B3F317B}" type="presOf" srcId="{E6C08832-DFEB-41F7-8B14-C78D8D150936}" destId="{29C63A83-1642-432E-8327-6AFF37874C68}" srcOrd="0" destOrd="0" presId="urn:microsoft.com/office/officeart/2005/8/layout/vList3#1"/>
    <dgm:cxn modelId="{4B8377A4-F00C-4A26-90B3-639A89E4C195}" srcId="{6CA69AF1-82EB-4A43-8726-24B0C5EFF7DC}" destId="{8CE68417-A2FD-47F6-9751-891D20285584}" srcOrd="4" destOrd="0" parTransId="{EF42B404-9B5D-4ADC-BD5B-9DF2ACDE1AE9}" sibTransId="{4232B36D-5661-4A76-B548-67FDEB65DE51}"/>
    <dgm:cxn modelId="{BE0DFD10-C530-437C-8EB8-5EB35BBEB8BA}" type="presOf" srcId="{6816F08B-9659-4D40-8161-D0C9C92F7BCA}" destId="{6CA183A0-B2D4-4B73-8EBE-E9D9EE8C9DFE}" srcOrd="0" destOrd="0" presId="urn:microsoft.com/office/officeart/2005/8/layout/vList3#1"/>
    <dgm:cxn modelId="{AE76044E-C862-4AA5-A02C-3959AAB44313}" type="presParOf" srcId="{5E84F1A5-953D-4ED6-BF9B-2C3A55A6B4B1}" destId="{053E59D9-D59F-4218-A420-22FADC6264F6}" srcOrd="0" destOrd="0" presId="urn:microsoft.com/office/officeart/2005/8/layout/vList3#1"/>
    <dgm:cxn modelId="{6FFF50CD-6408-411E-81DA-6874666C576F}" type="presParOf" srcId="{053E59D9-D59F-4218-A420-22FADC6264F6}" destId="{EA44528C-6C77-4071-A8BD-1C14C25449AD}" srcOrd="0" destOrd="0" presId="urn:microsoft.com/office/officeart/2005/8/layout/vList3#1"/>
    <dgm:cxn modelId="{D540C9B0-E239-4EE7-B031-1C62F3CB5E9C}" type="presParOf" srcId="{053E59D9-D59F-4218-A420-22FADC6264F6}" destId="{31F1C537-1BD9-40E9-8326-215CC42565D8}" srcOrd="1" destOrd="0" presId="urn:microsoft.com/office/officeart/2005/8/layout/vList3#1"/>
    <dgm:cxn modelId="{DE85A140-2C78-48B0-B578-8A802F5B50DB}" type="presParOf" srcId="{5E84F1A5-953D-4ED6-BF9B-2C3A55A6B4B1}" destId="{9E7F91DD-E71B-4684-8290-59C3E6B72443}" srcOrd="1" destOrd="0" presId="urn:microsoft.com/office/officeart/2005/8/layout/vList3#1"/>
    <dgm:cxn modelId="{C512C07F-5AD5-407D-97AF-571323E59B79}" type="presParOf" srcId="{5E84F1A5-953D-4ED6-BF9B-2C3A55A6B4B1}" destId="{0E58E991-59BF-4E45-A19D-C2D81B62E7CC}" srcOrd="2" destOrd="0" presId="urn:microsoft.com/office/officeart/2005/8/layout/vList3#1"/>
    <dgm:cxn modelId="{059B0F72-C0B4-46C5-B6CB-DBD9898CAA9A}" type="presParOf" srcId="{0E58E991-59BF-4E45-A19D-C2D81B62E7CC}" destId="{44DDC2B6-F6F4-4A42-A0B5-EE868DCCCD22}" srcOrd="0" destOrd="0" presId="urn:microsoft.com/office/officeart/2005/8/layout/vList3#1"/>
    <dgm:cxn modelId="{213EFEFD-FEE3-4F7A-9EB2-57D6F1D90C53}" type="presParOf" srcId="{0E58E991-59BF-4E45-A19D-C2D81B62E7CC}" destId="{6CA183A0-B2D4-4B73-8EBE-E9D9EE8C9DFE}" srcOrd="1" destOrd="0" presId="urn:microsoft.com/office/officeart/2005/8/layout/vList3#1"/>
    <dgm:cxn modelId="{DCCD86EA-EEF9-4184-B0AF-6D5802263952}" type="presParOf" srcId="{5E84F1A5-953D-4ED6-BF9B-2C3A55A6B4B1}" destId="{49B79629-FC2B-43DC-A4C7-57BA93AD740C}" srcOrd="3" destOrd="0" presId="urn:microsoft.com/office/officeart/2005/8/layout/vList3#1"/>
    <dgm:cxn modelId="{5354E5D4-9F8D-40D0-B8F0-3CACD337989E}" type="presParOf" srcId="{5E84F1A5-953D-4ED6-BF9B-2C3A55A6B4B1}" destId="{D498A722-5E9B-400C-BF09-E43F8053EFE5}" srcOrd="4" destOrd="0" presId="urn:microsoft.com/office/officeart/2005/8/layout/vList3#1"/>
    <dgm:cxn modelId="{9715E7E7-3B9C-42CA-9938-074692F02C0D}" type="presParOf" srcId="{D498A722-5E9B-400C-BF09-E43F8053EFE5}" destId="{C5F0DF4A-C6A1-497F-B6E9-95A2D8A36801}" srcOrd="0" destOrd="0" presId="urn:microsoft.com/office/officeart/2005/8/layout/vList3#1"/>
    <dgm:cxn modelId="{B08BEC40-5662-4D1B-B683-BDE0F6F68C80}" type="presParOf" srcId="{D498A722-5E9B-400C-BF09-E43F8053EFE5}" destId="{29C63A83-1642-432E-8327-6AFF37874C68}" srcOrd="1" destOrd="0" presId="urn:microsoft.com/office/officeart/2005/8/layout/vList3#1"/>
    <dgm:cxn modelId="{BD04F028-67A4-4D1D-B125-27B8E8BD9D99}" type="presParOf" srcId="{5E84F1A5-953D-4ED6-BF9B-2C3A55A6B4B1}" destId="{0A93F32A-67EB-45CF-8CDB-0D0AE3C50220}" srcOrd="5" destOrd="0" presId="urn:microsoft.com/office/officeart/2005/8/layout/vList3#1"/>
    <dgm:cxn modelId="{57B9DAF0-C2B5-4E77-BB9F-2D54A2A07D25}" type="presParOf" srcId="{5E84F1A5-953D-4ED6-BF9B-2C3A55A6B4B1}" destId="{1ACD4816-8A89-409E-B1AB-26846ACF70C1}" srcOrd="6" destOrd="0" presId="urn:microsoft.com/office/officeart/2005/8/layout/vList3#1"/>
    <dgm:cxn modelId="{F833B603-F0EB-4E8D-8A3B-C57EB3E2A7B2}" type="presParOf" srcId="{1ACD4816-8A89-409E-B1AB-26846ACF70C1}" destId="{420C8152-9867-4B46-86FF-CCC3D6B71066}" srcOrd="0" destOrd="0" presId="urn:microsoft.com/office/officeart/2005/8/layout/vList3#1"/>
    <dgm:cxn modelId="{D01D1841-B47C-459B-9BF9-C47616062F8E}" type="presParOf" srcId="{1ACD4816-8A89-409E-B1AB-26846ACF70C1}" destId="{90EB91D9-A991-4EB6-A976-1FF75DCDEB08}" srcOrd="1" destOrd="0" presId="urn:microsoft.com/office/officeart/2005/8/layout/vList3#1"/>
    <dgm:cxn modelId="{499B480C-0239-4F97-9C5A-0C58DB818235}" type="presParOf" srcId="{5E84F1A5-953D-4ED6-BF9B-2C3A55A6B4B1}" destId="{7A1909B3-3408-4C3F-9F1C-A5F0144C4920}" srcOrd="7" destOrd="0" presId="urn:microsoft.com/office/officeart/2005/8/layout/vList3#1"/>
    <dgm:cxn modelId="{04E518AE-91A4-48E8-B46E-4527EF81056A}" type="presParOf" srcId="{5E84F1A5-953D-4ED6-BF9B-2C3A55A6B4B1}" destId="{AECC6F97-D6C6-4641-ACE4-F070230F9F7A}" srcOrd="8" destOrd="0" presId="urn:microsoft.com/office/officeart/2005/8/layout/vList3#1"/>
    <dgm:cxn modelId="{424A0670-D437-43F4-B0F4-924CE47FDE19}" type="presParOf" srcId="{AECC6F97-D6C6-4641-ACE4-F070230F9F7A}" destId="{49E46148-37C1-4DE4-9036-533EFD5D974D}" srcOrd="0" destOrd="0" presId="urn:microsoft.com/office/officeart/2005/8/layout/vList3#1"/>
    <dgm:cxn modelId="{A015D23C-4E26-47CB-942A-71B92F4D50BA}" type="presParOf" srcId="{AECC6F97-D6C6-4641-ACE4-F070230F9F7A}" destId="{3E2D6388-2E99-4141-B71D-D86622BE7AE3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7B4F4F-3146-4E9F-A82D-C768085CFEE9}" type="doc">
      <dgm:prSet loTypeId="urn:microsoft.com/office/officeart/2005/8/layout/radial6" loCatId="cycle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5F14C43-EF10-42DE-958F-A371F58F29A9}">
      <dgm:prSet phldrT="[Текст]" custT="1"/>
      <dgm:spPr/>
      <dgm:t>
        <a:bodyPr/>
        <a:lstStyle/>
        <a:p>
          <a:r>
            <a:rPr lang="ru-RU" sz="1800" dirty="0"/>
            <a:t>Обучающийся с ОВЗ</a:t>
          </a:r>
        </a:p>
      </dgm:t>
    </dgm:pt>
    <dgm:pt modelId="{9123007D-4B20-4809-8FA0-B8E97F665C5F}" type="parTrans" cxnId="{B1DC0D92-23A6-4423-9DF9-F3D811B797E3}">
      <dgm:prSet/>
      <dgm:spPr/>
      <dgm:t>
        <a:bodyPr/>
        <a:lstStyle/>
        <a:p>
          <a:endParaRPr lang="ru-RU"/>
        </a:p>
      </dgm:t>
    </dgm:pt>
    <dgm:pt modelId="{4B737C65-B72E-4B22-B46C-119E8C6AAEB9}" type="sibTrans" cxnId="{B1DC0D92-23A6-4423-9DF9-F3D811B797E3}">
      <dgm:prSet/>
      <dgm:spPr/>
      <dgm:t>
        <a:bodyPr/>
        <a:lstStyle/>
        <a:p>
          <a:endParaRPr lang="ru-RU"/>
        </a:p>
      </dgm:t>
    </dgm:pt>
    <dgm:pt modelId="{46E38A55-FBB0-4B3E-B8FF-9B64EB6CA477}">
      <dgm:prSet phldrT="[Текст]" custT="1"/>
      <dgm:spPr/>
      <dgm:t>
        <a:bodyPr/>
        <a:lstStyle/>
        <a:p>
          <a:r>
            <a:rPr lang="ru-RU" sz="1800" dirty="0"/>
            <a:t>Директор школы, заместитель директора</a:t>
          </a:r>
        </a:p>
      </dgm:t>
    </dgm:pt>
    <dgm:pt modelId="{02311ECC-5E5E-46C1-A253-E69968AAB83B}" type="parTrans" cxnId="{9DA6CA44-3CD7-4CE0-8647-72E4A00B4B02}">
      <dgm:prSet/>
      <dgm:spPr/>
      <dgm:t>
        <a:bodyPr/>
        <a:lstStyle/>
        <a:p>
          <a:endParaRPr lang="ru-RU"/>
        </a:p>
      </dgm:t>
    </dgm:pt>
    <dgm:pt modelId="{9A84F49B-DDFC-4320-ABC2-50175A5BD8D4}" type="sibTrans" cxnId="{9DA6CA44-3CD7-4CE0-8647-72E4A00B4B02}">
      <dgm:prSet/>
      <dgm:spPr/>
      <dgm:t>
        <a:bodyPr/>
        <a:lstStyle/>
        <a:p>
          <a:endParaRPr lang="ru-RU"/>
        </a:p>
      </dgm:t>
    </dgm:pt>
    <dgm:pt modelId="{2EE03233-71C5-42D7-A8ED-3586255F95F2}">
      <dgm:prSet phldrT="[Текст]" custT="1"/>
      <dgm:spPr/>
      <dgm:t>
        <a:bodyPr/>
        <a:lstStyle/>
        <a:p>
          <a:r>
            <a:rPr lang="ru-RU" sz="1800" dirty="0"/>
            <a:t>Родители</a:t>
          </a:r>
        </a:p>
      </dgm:t>
    </dgm:pt>
    <dgm:pt modelId="{44EF8AFF-2217-41E1-99E4-B7C3A4336399}" type="parTrans" cxnId="{BA7ACF52-713B-4741-ADC7-B4B4C603FD52}">
      <dgm:prSet/>
      <dgm:spPr/>
      <dgm:t>
        <a:bodyPr/>
        <a:lstStyle/>
        <a:p>
          <a:endParaRPr lang="ru-RU"/>
        </a:p>
      </dgm:t>
    </dgm:pt>
    <dgm:pt modelId="{880EFC4C-89DF-4D10-825A-91C2D87FB397}" type="sibTrans" cxnId="{BA7ACF52-713B-4741-ADC7-B4B4C603FD52}">
      <dgm:prSet/>
      <dgm:spPr/>
      <dgm:t>
        <a:bodyPr/>
        <a:lstStyle/>
        <a:p>
          <a:endParaRPr lang="ru-RU"/>
        </a:p>
      </dgm:t>
    </dgm:pt>
    <dgm:pt modelId="{2C3C94F8-0B1F-4E85-96D8-AD4799AD1D72}">
      <dgm:prSet phldrT="[Текст]" custT="1"/>
      <dgm:spPr/>
      <dgm:t>
        <a:bodyPr/>
        <a:lstStyle/>
        <a:p>
          <a:r>
            <a:rPr lang="ru-RU" sz="1800" dirty="0"/>
            <a:t>Субъекты дополнительного образования</a:t>
          </a:r>
        </a:p>
      </dgm:t>
    </dgm:pt>
    <dgm:pt modelId="{C51A5320-34C0-4928-BBBD-A76D8E815065}" type="parTrans" cxnId="{E4540FF3-B92D-41A3-B55A-3A19020CBA2E}">
      <dgm:prSet/>
      <dgm:spPr/>
      <dgm:t>
        <a:bodyPr/>
        <a:lstStyle/>
        <a:p>
          <a:endParaRPr lang="ru-RU"/>
        </a:p>
      </dgm:t>
    </dgm:pt>
    <dgm:pt modelId="{3FEDCE2D-4DB2-4068-BD4F-81DDC26A591A}" type="sibTrans" cxnId="{E4540FF3-B92D-41A3-B55A-3A19020CBA2E}">
      <dgm:prSet/>
      <dgm:spPr/>
      <dgm:t>
        <a:bodyPr/>
        <a:lstStyle/>
        <a:p>
          <a:endParaRPr lang="ru-RU"/>
        </a:p>
      </dgm:t>
    </dgm:pt>
    <dgm:pt modelId="{FF28DCAC-016A-4516-AFDA-4E6522F20A52}">
      <dgm:prSet phldrT="[Текст]" custT="1"/>
      <dgm:spPr/>
      <dgm:t>
        <a:bodyPr/>
        <a:lstStyle/>
        <a:p>
          <a:r>
            <a:rPr lang="ru-RU" sz="1800" dirty="0"/>
            <a:t> Педагоги и специалисты школы: дефектолог психолог, логопед, тьютор</a:t>
          </a:r>
        </a:p>
      </dgm:t>
    </dgm:pt>
    <dgm:pt modelId="{81CAEEE6-057F-420C-A1C4-7478716E9B8B}" type="parTrans" cxnId="{50F5E7D7-154E-43C8-B717-2AF7009DFC8C}">
      <dgm:prSet/>
      <dgm:spPr/>
      <dgm:t>
        <a:bodyPr/>
        <a:lstStyle/>
        <a:p>
          <a:endParaRPr lang="ru-RU"/>
        </a:p>
      </dgm:t>
    </dgm:pt>
    <dgm:pt modelId="{1E27A8F4-BFA9-4775-B18A-01AD3E56F7E7}" type="sibTrans" cxnId="{50F5E7D7-154E-43C8-B717-2AF7009DFC8C}">
      <dgm:prSet/>
      <dgm:spPr/>
      <dgm:t>
        <a:bodyPr/>
        <a:lstStyle/>
        <a:p>
          <a:endParaRPr lang="ru-RU"/>
        </a:p>
      </dgm:t>
    </dgm:pt>
    <dgm:pt modelId="{923EDEE1-8E1F-4DF6-8AD7-791FDE42AB99}" type="pres">
      <dgm:prSet presAssocID="{D07B4F4F-3146-4E9F-A82D-C768085CFEE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53DAD3F-E020-44C8-B476-E671575A16A1}" type="pres">
      <dgm:prSet presAssocID="{A5F14C43-EF10-42DE-958F-A371F58F29A9}" presName="centerShape" presStyleLbl="node0" presStyleIdx="0" presStyleCnt="1" custScaleX="105332"/>
      <dgm:spPr/>
      <dgm:t>
        <a:bodyPr/>
        <a:lstStyle/>
        <a:p>
          <a:endParaRPr lang="ru-RU"/>
        </a:p>
      </dgm:t>
    </dgm:pt>
    <dgm:pt modelId="{92DB32D7-CE8E-4A89-8B45-270855917BAB}" type="pres">
      <dgm:prSet presAssocID="{46E38A55-FBB0-4B3E-B8FF-9B64EB6CA477}" presName="node" presStyleLbl="node1" presStyleIdx="0" presStyleCnt="4" custScaleX="173475" custScaleY="1286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80E1A8-E247-4A24-986D-69B12953930B}" type="pres">
      <dgm:prSet presAssocID="{46E38A55-FBB0-4B3E-B8FF-9B64EB6CA477}" presName="dummy" presStyleCnt="0"/>
      <dgm:spPr/>
    </dgm:pt>
    <dgm:pt modelId="{840C7230-8CAE-452A-8FA7-4975BC22A15B}" type="pres">
      <dgm:prSet presAssocID="{9A84F49B-DDFC-4320-ABC2-50175A5BD8D4}" presName="sibTrans" presStyleLbl="sibTrans2D1" presStyleIdx="0" presStyleCnt="4"/>
      <dgm:spPr/>
      <dgm:t>
        <a:bodyPr/>
        <a:lstStyle/>
        <a:p>
          <a:endParaRPr lang="ru-RU"/>
        </a:p>
      </dgm:t>
    </dgm:pt>
    <dgm:pt modelId="{8F181920-05EA-43AB-BD19-2FA7F4C5F36C}" type="pres">
      <dgm:prSet presAssocID="{2EE03233-71C5-42D7-A8ED-3586255F95F2}" presName="node" presStyleLbl="node1" presStyleIdx="1" presStyleCnt="4" custScaleX="179489" custScaleY="139455" custRadScaleRad="109319" custRadScaleInc="30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16486C-F383-4814-B636-782AB6984981}" type="pres">
      <dgm:prSet presAssocID="{2EE03233-71C5-42D7-A8ED-3586255F95F2}" presName="dummy" presStyleCnt="0"/>
      <dgm:spPr/>
    </dgm:pt>
    <dgm:pt modelId="{0DB7DFC3-7057-4617-8A56-308F1E424258}" type="pres">
      <dgm:prSet presAssocID="{880EFC4C-89DF-4D10-825A-91C2D87FB397}" presName="sibTrans" presStyleLbl="sibTrans2D1" presStyleIdx="1" presStyleCnt="4"/>
      <dgm:spPr/>
      <dgm:t>
        <a:bodyPr/>
        <a:lstStyle/>
        <a:p>
          <a:endParaRPr lang="ru-RU"/>
        </a:p>
      </dgm:t>
    </dgm:pt>
    <dgm:pt modelId="{89794871-B4EF-42C8-887C-D82C7823A788}" type="pres">
      <dgm:prSet presAssocID="{2C3C94F8-0B1F-4E85-96D8-AD4799AD1D72}" presName="node" presStyleLbl="node1" presStyleIdx="2" presStyleCnt="4" custScaleX="179012" custScaleY="123665" custRadScaleRad="92013" custRadScaleInc="-217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27128E-8DD5-47CE-953D-6F2A1B58FA9F}" type="pres">
      <dgm:prSet presAssocID="{2C3C94F8-0B1F-4E85-96D8-AD4799AD1D72}" presName="dummy" presStyleCnt="0"/>
      <dgm:spPr/>
    </dgm:pt>
    <dgm:pt modelId="{F6DD359C-E109-425F-B8E2-034596DE98BF}" type="pres">
      <dgm:prSet presAssocID="{3FEDCE2D-4DB2-4068-BD4F-81DDC26A591A}" presName="sibTrans" presStyleLbl="sibTrans2D1" presStyleIdx="2" presStyleCnt="4"/>
      <dgm:spPr/>
      <dgm:t>
        <a:bodyPr/>
        <a:lstStyle/>
        <a:p>
          <a:endParaRPr lang="ru-RU"/>
        </a:p>
      </dgm:t>
    </dgm:pt>
    <dgm:pt modelId="{DCD595B9-BF12-4360-9DBF-00020D612E58}" type="pres">
      <dgm:prSet presAssocID="{FF28DCAC-016A-4516-AFDA-4E6522F20A52}" presName="node" presStyleLbl="node1" presStyleIdx="3" presStyleCnt="4" custScaleX="173823" custScaleY="139455" custRadScaleRad="116078" custRadScaleInc="28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FCAEA0-C844-4753-933A-2DB4D5C767D6}" type="pres">
      <dgm:prSet presAssocID="{FF28DCAC-016A-4516-AFDA-4E6522F20A52}" presName="dummy" presStyleCnt="0"/>
      <dgm:spPr/>
    </dgm:pt>
    <dgm:pt modelId="{7CF30AB7-B931-4BA8-A6B3-8D136EFDC06B}" type="pres">
      <dgm:prSet presAssocID="{1E27A8F4-BFA9-4775-B18A-01AD3E56F7E7}" presName="sibTrans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BC392BA9-CF12-4AF3-A37F-9384E086B6E2}" type="presOf" srcId="{2C3C94F8-0B1F-4E85-96D8-AD4799AD1D72}" destId="{89794871-B4EF-42C8-887C-D82C7823A788}" srcOrd="0" destOrd="0" presId="urn:microsoft.com/office/officeart/2005/8/layout/radial6"/>
    <dgm:cxn modelId="{4E284345-AA3D-41EA-92AD-D290287616BD}" type="presOf" srcId="{46E38A55-FBB0-4B3E-B8FF-9B64EB6CA477}" destId="{92DB32D7-CE8E-4A89-8B45-270855917BAB}" srcOrd="0" destOrd="0" presId="urn:microsoft.com/office/officeart/2005/8/layout/radial6"/>
    <dgm:cxn modelId="{16E989C3-AB13-44CB-A0E2-A3F7258563C3}" type="presOf" srcId="{1E27A8F4-BFA9-4775-B18A-01AD3E56F7E7}" destId="{7CF30AB7-B931-4BA8-A6B3-8D136EFDC06B}" srcOrd="0" destOrd="0" presId="urn:microsoft.com/office/officeart/2005/8/layout/radial6"/>
    <dgm:cxn modelId="{9DA6CA44-3CD7-4CE0-8647-72E4A00B4B02}" srcId="{A5F14C43-EF10-42DE-958F-A371F58F29A9}" destId="{46E38A55-FBB0-4B3E-B8FF-9B64EB6CA477}" srcOrd="0" destOrd="0" parTransId="{02311ECC-5E5E-46C1-A253-E69968AAB83B}" sibTransId="{9A84F49B-DDFC-4320-ABC2-50175A5BD8D4}"/>
    <dgm:cxn modelId="{986E2CF2-484D-467F-A011-7249D3B2AAAC}" type="presOf" srcId="{D07B4F4F-3146-4E9F-A82D-C768085CFEE9}" destId="{923EDEE1-8E1F-4DF6-8AD7-791FDE42AB99}" srcOrd="0" destOrd="0" presId="urn:microsoft.com/office/officeart/2005/8/layout/radial6"/>
    <dgm:cxn modelId="{50F5E7D7-154E-43C8-B717-2AF7009DFC8C}" srcId="{A5F14C43-EF10-42DE-958F-A371F58F29A9}" destId="{FF28DCAC-016A-4516-AFDA-4E6522F20A52}" srcOrd="3" destOrd="0" parTransId="{81CAEEE6-057F-420C-A1C4-7478716E9B8B}" sibTransId="{1E27A8F4-BFA9-4775-B18A-01AD3E56F7E7}"/>
    <dgm:cxn modelId="{5156C083-C4AD-44FD-9ADD-4BDD18ECA927}" type="presOf" srcId="{A5F14C43-EF10-42DE-958F-A371F58F29A9}" destId="{953DAD3F-E020-44C8-B476-E671575A16A1}" srcOrd="0" destOrd="0" presId="urn:microsoft.com/office/officeart/2005/8/layout/radial6"/>
    <dgm:cxn modelId="{B1DC0D92-23A6-4423-9DF9-F3D811B797E3}" srcId="{D07B4F4F-3146-4E9F-A82D-C768085CFEE9}" destId="{A5F14C43-EF10-42DE-958F-A371F58F29A9}" srcOrd="0" destOrd="0" parTransId="{9123007D-4B20-4809-8FA0-B8E97F665C5F}" sibTransId="{4B737C65-B72E-4B22-B46C-119E8C6AAEB9}"/>
    <dgm:cxn modelId="{CC287DC2-827D-497E-A1A9-40151A5E3958}" type="presOf" srcId="{880EFC4C-89DF-4D10-825A-91C2D87FB397}" destId="{0DB7DFC3-7057-4617-8A56-308F1E424258}" srcOrd="0" destOrd="0" presId="urn:microsoft.com/office/officeart/2005/8/layout/radial6"/>
    <dgm:cxn modelId="{E4540FF3-B92D-41A3-B55A-3A19020CBA2E}" srcId="{A5F14C43-EF10-42DE-958F-A371F58F29A9}" destId="{2C3C94F8-0B1F-4E85-96D8-AD4799AD1D72}" srcOrd="2" destOrd="0" parTransId="{C51A5320-34C0-4928-BBBD-A76D8E815065}" sibTransId="{3FEDCE2D-4DB2-4068-BD4F-81DDC26A591A}"/>
    <dgm:cxn modelId="{19EF8EAA-41E0-45F1-94C2-2BF58973CF23}" type="presOf" srcId="{9A84F49B-DDFC-4320-ABC2-50175A5BD8D4}" destId="{840C7230-8CAE-452A-8FA7-4975BC22A15B}" srcOrd="0" destOrd="0" presId="urn:microsoft.com/office/officeart/2005/8/layout/radial6"/>
    <dgm:cxn modelId="{9EAC9673-1735-462D-B794-0CE2205DC472}" type="presOf" srcId="{2EE03233-71C5-42D7-A8ED-3586255F95F2}" destId="{8F181920-05EA-43AB-BD19-2FA7F4C5F36C}" srcOrd="0" destOrd="0" presId="urn:microsoft.com/office/officeart/2005/8/layout/radial6"/>
    <dgm:cxn modelId="{C8E5B54E-B612-4DCB-B3D6-F1592A681536}" type="presOf" srcId="{3FEDCE2D-4DB2-4068-BD4F-81DDC26A591A}" destId="{F6DD359C-E109-425F-B8E2-034596DE98BF}" srcOrd="0" destOrd="0" presId="urn:microsoft.com/office/officeart/2005/8/layout/radial6"/>
    <dgm:cxn modelId="{BA7ACF52-713B-4741-ADC7-B4B4C603FD52}" srcId="{A5F14C43-EF10-42DE-958F-A371F58F29A9}" destId="{2EE03233-71C5-42D7-A8ED-3586255F95F2}" srcOrd="1" destOrd="0" parTransId="{44EF8AFF-2217-41E1-99E4-B7C3A4336399}" sibTransId="{880EFC4C-89DF-4D10-825A-91C2D87FB397}"/>
    <dgm:cxn modelId="{64AF0757-B09B-4CD6-9493-158C4962ACC4}" type="presOf" srcId="{FF28DCAC-016A-4516-AFDA-4E6522F20A52}" destId="{DCD595B9-BF12-4360-9DBF-00020D612E58}" srcOrd="0" destOrd="0" presId="urn:microsoft.com/office/officeart/2005/8/layout/radial6"/>
    <dgm:cxn modelId="{76E701F8-A7EE-4FF8-8547-C6B48ADC6246}" type="presParOf" srcId="{923EDEE1-8E1F-4DF6-8AD7-791FDE42AB99}" destId="{953DAD3F-E020-44C8-B476-E671575A16A1}" srcOrd="0" destOrd="0" presId="urn:microsoft.com/office/officeart/2005/8/layout/radial6"/>
    <dgm:cxn modelId="{3616F8C4-5B76-4530-97A4-E532F79515B4}" type="presParOf" srcId="{923EDEE1-8E1F-4DF6-8AD7-791FDE42AB99}" destId="{92DB32D7-CE8E-4A89-8B45-270855917BAB}" srcOrd="1" destOrd="0" presId="urn:microsoft.com/office/officeart/2005/8/layout/radial6"/>
    <dgm:cxn modelId="{588FECB7-6D68-4315-B609-99C234DF07E9}" type="presParOf" srcId="{923EDEE1-8E1F-4DF6-8AD7-791FDE42AB99}" destId="{B280E1A8-E247-4A24-986D-69B12953930B}" srcOrd="2" destOrd="0" presId="urn:microsoft.com/office/officeart/2005/8/layout/radial6"/>
    <dgm:cxn modelId="{6E3940A9-786B-4F30-8ECF-4DC31EB8F976}" type="presParOf" srcId="{923EDEE1-8E1F-4DF6-8AD7-791FDE42AB99}" destId="{840C7230-8CAE-452A-8FA7-4975BC22A15B}" srcOrd="3" destOrd="0" presId="urn:microsoft.com/office/officeart/2005/8/layout/radial6"/>
    <dgm:cxn modelId="{A78EE191-4A0F-4615-889E-9E521E6E7701}" type="presParOf" srcId="{923EDEE1-8E1F-4DF6-8AD7-791FDE42AB99}" destId="{8F181920-05EA-43AB-BD19-2FA7F4C5F36C}" srcOrd="4" destOrd="0" presId="urn:microsoft.com/office/officeart/2005/8/layout/radial6"/>
    <dgm:cxn modelId="{16774B76-0D69-4244-B268-24A2A168547A}" type="presParOf" srcId="{923EDEE1-8E1F-4DF6-8AD7-791FDE42AB99}" destId="{7F16486C-F383-4814-B636-782AB6984981}" srcOrd="5" destOrd="0" presId="urn:microsoft.com/office/officeart/2005/8/layout/radial6"/>
    <dgm:cxn modelId="{9516D5A5-6A9B-48DC-AC28-6ED024E32EB0}" type="presParOf" srcId="{923EDEE1-8E1F-4DF6-8AD7-791FDE42AB99}" destId="{0DB7DFC3-7057-4617-8A56-308F1E424258}" srcOrd="6" destOrd="0" presId="urn:microsoft.com/office/officeart/2005/8/layout/radial6"/>
    <dgm:cxn modelId="{07827462-2C7E-46AE-A607-B9126A810BEC}" type="presParOf" srcId="{923EDEE1-8E1F-4DF6-8AD7-791FDE42AB99}" destId="{89794871-B4EF-42C8-887C-D82C7823A788}" srcOrd="7" destOrd="0" presId="urn:microsoft.com/office/officeart/2005/8/layout/radial6"/>
    <dgm:cxn modelId="{F44185A7-530C-4365-B484-7C4821E4A3B9}" type="presParOf" srcId="{923EDEE1-8E1F-4DF6-8AD7-791FDE42AB99}" destId="{5827128E-8DD5-47CE-953D-6F2A1B58FA9F}" srcOrd="8" destOrd="0" presId="urn:microsoft.com/office/officeart/2005/8/layout/radial6"/>
    <dgm:cxn modelId="{BB04229B-473F-470C-9260-A28F2C6ED913}" type="presParOf" srcId="{923EDEE1-8E1F-4DF6-8AD7-791FDE42AB99}" destId="{F6DD359C-E109-425F-B8E2-034596DE98BF}" srcOrd="9" destOrd="0" presId="urn:microsoft.com/office/officeart/2005/8/layout/radial6"/>
    <dgm:cxn modelId="{59C97CCE-3680-423E-8564-031D21DCFB24}" type="presParOf" srcId="{923EDEE1-8E1F-4DF6-8AD7-791FDE42AB99}" destId="{DCD595B9-BF12-4360-9DBF-00020D612E58}" srcOrd="10" destOrd="0" presId="urn:microsoft.com/office/officeart/2005/8/layout/radial6"/>
    <dgm:cxn modelId="{72455A7D-591E-4AA3-9BDB-8D0A72E4F77B}" type="presParOf" srcId="{923EDEE1-8E1F-4DF6-8AD7-791FDE42AB99}" destId="{88FCAEA0-C844-4753-933A-2DB4D5C767D6}" srcOrd="11" destOrd="0" presId="urn:microsoft.com/office/officeart/2005/8/layout/radial6"/>
    <dgm:cxn modelId="{7B455060-4970-4D50-9625-DA2D77424AD3}" type="presParOf" srcId="{923EDEE1-8E1F-4DF6-8AD7-791FDE42AB99}" destId="{7CF30AB7-B931-4BA8-A6B3-8D136EFDC06B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A05989-D25A-4538-BD3F-49367EE6AAD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3289A8E-E753-4D3D-97A5-C99C0F1CF851}" type="pres">
      <dgm:prSet presAssocID="{E9A05989-D25A-4538-BD3F-49367EE6AAD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F2DF47E0-D688-4393-B2D4-C412D01EB3DB}" type="presOf" srcId="{E9A05989-D25A-4538-BD3F-49367EE6AAD0}" destId="{33289A8E-E753-4D3D-97A5-C99C0F1CF851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F1C537-1BD9-40E9-8326-215CC42565D8}">
      <dsp:nvSpPr>
        <dsp:cNvPr id="0" name=""/>
        <dsp:cNvSpPr/>
      </dsp:nvSpPr>
      <dsp:spPr>
        <a:xfrm rot="10800000">
          <a:off x="1570232" y="201"/>
          <a:ext cx="5411041" cy="82920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5657" tIns="60960" rIns="113792" bIns="6096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1600" b="1" kern="1200" dirty="0">
              <a:ea typeface="Calibri" pitchFamily="34" charset="0"/>
              <a:cs typeface="Calibri" pitchFamily="34" charset="0"/>
            </a:rPr>
            <a:t>1 ШАГ. ИЗУЧЕНИЕ СОСТОЯНИЯ ПРОБЛЕМЫ ПО ДАННЫМ НАУЧНО-МЕТОДИЧЕСКОЙ ЛИТЕРАТУРЫ</a:t>
          </a:r>
          <a:endParaRPr lang="ru-RU" sz="1300" kern="1200" dirty="0"/>
        </a:p>
      </dsp:txBody>
      <dsp:txXfrm rot="10800000">
        <a:off x="1777533" y="201"/>
        <a:ext cx="5203740" cy="829205"/>
      </dsp:txXfrm>
    </dsp:sp>
    <dsp:sp modelId="{EA44528C-6C77-4071-A8BD-1C14C25449AD}">
      <dsp:nvSpPr>
        <dsp:cNvPr id="0" name=""/>
        <dsp:cNvSpPr/>
      </dsp:nvSpPr>
      <dsp:spPr>
        <a:xfrm>
          <a:off x="1155630" y="201"/>
          <a:ext cx="829205" cy="82920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A183A0-B2D4-4B73-8EBE-E9D9EE8C9DFE}">
      <dsp:nvSpPr>
        <dsp:cNvPr id="0" name=""/>
        <dsp:cNvSpPr/>
      </dsp:nvSpPr>
      <dsp:spPr>
        <a:xfrm rot="10800000">
          <a:off x="1570232" y="1076930"/>
          <a:ext cx="5411041" cy="82920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5657" tIns="60960" rIns="113792" bIns="60960" numCol="1" spcCol="1270" anchor="ctr" anchorCtr="0">
          <a:noAutofit/>
        </a:bodyPr>
        <a:lstStyle/>
        <a:p>
          <a:pPr marL="0" lvl="0" indent="0" algn="l">
            <a:spcBef>
              <a:spcPct val="0"/>
            </a:spcBef>
            <a:buNone/>
          </a:pPr>
          <a:r>
            <a:rPr lang="ru-RU" sz="1600" b="1" kern="1200" dirty="0"/>
            <a:t>2 ШАГ.ОПРЕДЕЛЕНИЕ КОЭФФИЦИЕНТА</a:t>
          </a:r>
        </a:p>
        <a:p>
          <a:pPr marL="0" lvl="0" indent="0" algn="l">
            <a:spcBef>
              <a:spcPct val="0"/>
            </a:spcBef>
            <a:buNone/>
          </a:pPr>
          <a:r>
            <a:rPr lang="ru-RU" sz="1600" b="1" kern="1200" dirty="0"/>
            <a:t>ЗДОРОВЬЯ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</dsp:txBody>
      <dsp:txXfrm rot="10800000">
        <a:off x="1777533" y="1076930"/>
        <a:ext cx="5203740" cy="829205"/>
      </dsp:txXfrm>
    </dsp:sp>
    <dsp:sp modelId="{44DDC2B6-F6F4-4A42-A0B5-EE868DCCCD22}">
      <dsp:nvSpPr>
        <dsp:cNvPr id="0" name=""/>
        <dsp:cNvSpPr/>
      </dsp:nvSpPr>
      <dsp:spPr>
        <a:xfrm>
          <a:off x="1155630" y="1076930"/>
          <a:ext cx="829205" cy="82920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C63A83-1642-432E-8327-6AFF37874C68}">
      <dsp:nvSpPr>
        <dsp:cNvPr id="0" name=""/>
        <dsp:cNvSpPr/>
      </dsp:nvSpPr>
      <dsp:spPr>
        <a:xfrm rot="10800000">
          <a:off x="1570232" y="2153660"/>
          <a:ext cx="5411041" cy="82920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5657" tIns="60960" rIns="113792" bIns="6096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1600" b="1" kern="1200" dirty="0">
              <a:ea typeface="Calibri" pitchFamily="34" charset="0"/>
              <a:cs typeface="Calibri" pitchFamily="34" charset="0"/>
            </a:rPr>
            <a:t>3 ШАГ.ОПРЕДЕЛЕНИЕ УРОВНЯ РАЗВИТИЯ КОГНИТИВНЫХ СПОСОБНОСТЕЙ И ЭМОЦИОНАЛЬНО-ВОЛЕВОЙ СФЕРЫ</a:t>
          </a:r>
          <a:endParaRPr lang="ru-RU" sz="1300" kern="1200" dirty="0"/>
        </a:p>
      </dsp:txBody>
      <dsp:txXfrm rot="10800000">
        <a:off x="1777533" y="2153660"/>
        <a:ext cx="5203740" cy="829205"/>
      </dsp:txXfrm>
    </dsp:sp>
    <dsp:sp modelId="{C5F0DF4A-C6A1-497F-B6E9-95A2D8A36801}">
      <dsp:nvSpPr>
        <dsp:cNvPr id="0" name=""/>
        <dsp:cNvSpPr/>
      </dsp:nvSpPr>
      <dsp:spPr>
        <a:xfrm>
          <a:off x="1155630" y="2153660"/>
          <a:ext cx="829205" cy="82920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EB91D9-A991-4EB6-A976-1FF75DCDEB08}">
      <dsp:nvSpPr>
        <dsp:cNvPr id="0" name=""/>
        <dsp:cNvSpPr/>
      </dsp:nvSpPr>
      <dsp:spPr>
        <a:xfrm rot="10800000">
          <a:off x="1570232" y="3230389"/>
          <a:ext cx="5411041" cy="82920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5657" tIns="60960" rIns="113792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1600" b="1" kern="1200" dirty="0"/>
            <a:t>4 ШАГ.ОПРЕДЕЛЕНИЕ УРОВНЯ ФИЗИЧЕСКОЙ ПОДГОТОВЛЕННОСТИ</a:t>
          </a:r>
          <a:endParaRPr lang="ru-RU" sz="1600" kern="1200" dirty="0"/>
        </a:p>
      </dsp:txBody>
      <dsp:txXfrm rot="10800000">
        <a:off x="1777533" y="3230389"/>
        <a:ext cx="5203740" cy="829205"/>
      </dsp:txXfrm>
    </dsp:sp>
    <dsp:sp modelId="{420C8152-9867-4B46-86FF-CCC3D6B71066}">
      <dsp:nvSpPr>
        <dsp:cNvPr id="0" name=""/>
        <dsp:cNvSpPr/>
      </dsp:nvSpPr>
      <dsp:spPr>
        <a:xfrm>
          <a:off x="1155630" y="3230389"/>
          <a:ext cx="829205" cy="82920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2D6388-2E99-4141-B71D-D86622BE7AE3}">
      <dsp:nvSpPr>
        <dsp:cNvPr id="0" name=""/>
        <dsp:cNvSpPr/>
      </dsp:nvSpPr>
      <dsp:spPr>
        <a:xfrm rot="10800000">
          <a:off x="1570232" y="4307118"/>
          <a:ext cx="5411041" cy="82920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5657" tIns="60960" rIns="113792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1600" b="1" kern="1200" dirty="0">
              <a:ea typeface="Calibri" pitchFamily="34" charset="0"/>
              <a:cs typeface="Calibri" pitchFamily="34" charset="0"/>
            </a:rPr>
            <a:t>5 ШАГ.РАЗРАБОТКА КОМПЕКСНОЙ ПРОГРАММЫ  ПО ФИЗИЧЕСКОМУ ВОСПИТАНИЮ ДЛЯ ДЕТЕЙ МЛАДШЕГО ШКОЛЬНОГО ВОЗРАСТА С ЗПР</a:t>
          </a:r>
          <a:endParaRPr lang="ru-RU" sz="1600" kern="1200" dirty="0"/>
        </a:p>
      </dsp:txBody>
      <dsp:txXfrm rot="10800000">
        <a:off x="1777533" y="4307118"/>
        <a:ext cx="5203740" cy="829205"/>
      </dsp:txXfrm>
    </dsp:sp>
    <dsp:sp modelId="{49E46148-37C1-4DE4-9036-533EFD5D974D}">
      <dsp:nvSpPr>
        <dsp:cNvPr id="0" name=""/>
        <dsp:cNvSpPr/>
      </dsp:nvSpPr>
      <dsp:spPr>
        <a:xfrm>
          <a:off x="1155630" y="4307118"/>
          <a:ext cx="829205" cy="82920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F30AB7-B931-4BA8-A6B3-8D136EFDC06B}">
      <dsp:nvSpPr>
        <dsp:cNvPr id="0" name=""/>
        <dsp:cNvSpPr/>
      </dsp:nvSpPr>
      <dsp:spPr>
        <a:xfrm>
          <a:off x="1156018" y="635445"/>
          <a:ext cx="4308389" cy="4308389"/>
        </a:xfrm>
        <a:prstGeom prst="blockArc">
          <a:avLst>
            <a:gd name="adj1" fmla="val 10816252"/>
            <a:gd name="adj2" fmla="val 16748274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DD359C-E109-425F-B8E2-034596DE98BF}">
      <dsp:nvSpPr>
        <dsp:cNvPr id="0" name=""/>
        <dsp:cNvSpPr/>
      </dsp:nvSpPr>
      <dsp:spPr>
        <a:xfrm>
          <a:off x="1154897" y="556099"/>
          <a:ext cx="4308389" cy="4308389"/>
        </a:xfrm>
        <a:prstGeom prst="blockArc">
          <a:avLst>
            <a:gd name="adj1" fmla="val 4482331"/>
            <a:gd name="adj2" fmla="val 10686601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B7DFC3-7057-4617-8A56-308F1E424258}">
      <dsp:nvSpPr>
        <dsp:cNvPr id="0" name=""/>
        <dsp:cNvSpPr/>
      </dsp:nvSpPr>
      <dsp:spPr>
        <a:xfrm>
          <a:off x="1697280" y="481610"/>
          <a:ext cx="4308389" cy="4308389"/>
        </a:xfrm>
        <a:prstGeom prst="blockArc">
          <a:avLst>
            <a:gd name="adj1" fmla="val 356271"/>
            <a:gd name="adj2" fmla="val 5379293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0C7230-8CAE-452A-8FA7-4975BC22A15B}">
      <dsp:nvSpPr>
        <dsp:cNvPr id="0" name=""/>
        <dsp:cNvSpPr/>
      </dsp:nvSpPr>
      <dsp:spPr>
        <a:xfrm>
          <a:off x="1686500" y="652973"/>
          <a:ext cx="4308389" cy="4308389"/>
        </a:xfrm>
        <a:prstGeom prst="blockArc">
          <a:avLst>
            <a:gd name="adj1" fmla="val 15878826"/>
            <a:gd name="adj2" fmla="val 75681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3DAD3F-E020-44C8-B476-E671575A16A1}">
      <dsp:nvSpPr>
        <dsp:cNvPr id="0" name=""/>
        <dsp:cNvSpPr/>
      </dsp:nvSpPr>
      <dsp:spPr>
        <a:xfrm>
          <a:off x="2600389" y="1825191"/>
          <a:ext cx="2088002" cy="19823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Обучающийся с ОВЗ</a:t>
          </a:r>
        </a:p>
      </dsp:txBody>
      <dsp:txXfrm>
        <a:off x="2906170" y="2115493"/>
        <a:ext cx="1476440" cy="1401702"/>
      </dsp:txXfrm>
    </dsp:sp>
    <dsp:sp modelId="{92DB32D7-CE8E-4A89-8B45-270855917BAB}">
      <dsp:nvSpPr>
        <dsp:cNvPr id="0" name=""/>
        <dsp:cNvSpPr/>
      </dsp:nvSpPr>
      <dsp:spPr>
        <a:xfrm>
          <a:off x="2440808" y="-180589"/>
          <a:ext cx="2407164" cy="17853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Директор школы, заместитель директора</a:t>
          </a:r>
        </a:p>
      </dsp:txBody>
      <dsp:txXfrm>
        <a:off x="2793329" y="80875"/>
        <a:ext cx="1702122" cy="1262460"/>
      </dsp:txXfrm>
    </dsp:sp>
    <dsp:sp modelId="{8F181920-05EA-43AB-BD19-2FA7F4C5F36C}">
      <dsp:nvSpPr>
        <dsp:cNvPr id="0" name=""/>
        <dsp:cNvSpPr/>
      </dsp:nvSpPr>
      <dsp:spPr>
        <a:xfrm>
          <a:off x="4699118" y="1885939"/>
          <a:ext cx="2490615" cy="19350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Родители</a:t>
          </a:r>
        </a:p>
      </dsp:txBody>
      <dsp:txXfrm>
        <a:off x="5063860" y="2169327"/>
        <a:ext cx="1761131" cy="1368321"/>
      </dsp:txXfrm>
    </dsp:sp>
    <dsp:sp modelId="{89794871-B4EF-42C8-887C-D82C7823A788}">
      <dsp:nvSpPr>
        <dsp:cNvPr id="0" name=""/>
        <dsp:cNvSpPr/>
      </dsp:nvSpPr>
      <dsp:spPr>
        <a:xfrm>
          <a:off x="2622151" y="3882011"/>
          <a:ext cx="2483996" cy="17159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Субъекты дополнительного образования</a:t>
          </a:r>
        </a:p>
      </dsp:txBody>
      <dsp:txXfrm>
        <a:off x="2985924" y="4133312"/>
        <a:ext cx="1756450" cy="1213391"/>
      </dsp:txXfrm>
    </dsp:sp>
    <dsp:sp modelId="{DCD595B9-BF12-4360-9DBF-00020D612E58}">
      <dsp:nvSpPr>
        <dsp:cNvPr id="0" name=""/>
        <dsp:cNvSpPr/>
      </dsp:nvSpPr>
      <dsp:spPr>
        <a:xfrm>
          <a:off x="0" y="1812143"/>
          <a:ext cx="2411993" cy="19350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 Педагоги и специалисты школы: дефектолог психолог, логопед, тьютор</a:t>
          </a:r>
        </a:p>
      </dsp:txBody>
      <dsp:txXfrm>
        <a:off x="353228" y="2095531"/>
        <a:ext cx="1705537" cy="136832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64841CAF-A07E-41D8-BD8F-52F73295D5F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0188BD95-FBAB-4D16-BD86-CE51C950709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A3847C-6236-49F0-8959-82DC0EBC11ED}" type="datetimeFigureOut">
              <a:rPr lang="ru-RU" smtClean="0"/>
              <a:pPr/>
              <a:t>24.02.2026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7E1B677-B06C-4E64-BFEC-82AE7D552D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9768CD68-BDDA-40E2-B24A-A8ACE53D9E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8E3F0-51D1-4467-BF31-1BD72ECE43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18021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366BBB-BD88-4A52-A4A3-D95BB373908F}" type="datetimeFigureOut">
              <a:rPr lang="ru-RU" smtClean="0"/>
              <a:pPr/>
              <a:t>24.02.2026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CF9924-A6EE-4D5F-9562-BBF75C06CB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96269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CF9924-A6EE-4D5F-9562-BBF75C06CB22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3250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4EEB5F3-46D5-4827-9176-87B3ED408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9C46714-EA01-4BA8-B3F4-1804E1ADDE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FFA0AC6-9EBA-40E1-BBC8-87B9F008B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BDAAFA1-B9E1-4CF6-9E6D-876137767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2847870-C82B-4F62-91CF-02C2A8DE6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90091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BCF96D8-8510-4EF3-B422-332DC57E5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B3007763-0BB5-4DD5-BC47-1C50AB65A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24.02.2026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048DF2C-669A-4DCA-8793-1F7410D7F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933E309-0F6F-484F-98FA-46AB4551E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80632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4EEB5F3-46D5-4827-9176-87B3ED408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000" y="4464000"/>
            <a:ext cx="9144000" cy="1305000"/>
          </a:xfrm>
        </p:spPr>
        <p:txBody>
          <a:bodyPr anchor="b"/>
          <a:lstStyle>
            <a:lvl1pPr algn="ctr">
              <a:defRPr sz="6000" b="1">
                <a:solidFill>
                  <a:schemeClr val="accent2"/>
                </a:solidFill>
                <a:effectLst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9046480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BD4EC29-EC9D-4966-9B2F-5A81BAAA1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000" y="63255"/>
            <a:ext cx="10342800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2AF823D-AA6C-41CE-8369-D43088671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1000" y="2034000"/>
            <a:ext cx="10515600" cy="40979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37337952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9687A894-023D-4237-87D6-74D11C874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000" y="63255"/>
            <a:ext cx="10342800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3170312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78A106-66FA-4DD6-BAB3-B8D8393A6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C6B7C11-BF9E-408C-887F-6B9BC1863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579E133-BC16-4FB3-9BC0-B6A568D98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95CB5E0-055B-4886-BB25-0C7618D30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410B8AC-7215-4E96-8E27-FC440628E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895025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B456F72-33A8-4910-A853-F0EF915F0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3EF7DE8-23CA-4D99-8CC9-4903DDD552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8C177F8-D6AF-47A0-B490-1B3CDFEE6E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B72E65B-AF1C-4F65-9941-D855AC96A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24.02.2026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08AAEDA-38B0-46A7-BB17-DB378E2D8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07335DD-857A-49BC-BF94-7878B3D9B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949900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27FFB23-FD3E-408F-A23F-485521549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557B89F-6135-4F2B-893F-E89610007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995CA68-6719-40C1-95A2-F647EA7FA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A4B353A-0A39-4E56-A1C1-2DDA22C594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2A394CB-908A-4E67-874E-EA58FD2B22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DA4D78FF-9BDC-47EE-AD08-F85FEF056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24.02.2026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8B64B697-85E0-44B7-99FA-9C7AC6859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2D574AC-5168-4E22-8835-2D38CC2BB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23505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E9317D4-8ACB-498D-8524-425777540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358D9979-8217-47E8-9E8D-B2D0F8032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24.02.2026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87BFD1B-2793-4D83-B874-8CE6EE8A1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293DF3D-5BBD-49D4-B217-881FB1389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82339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F60D616-074D-47B4-B726-E9928A98B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24.02.2026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89EA2C6B-320E-404F-B8A0-821D10932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BFE942B-7393-4B73-A8D9-DB6C12184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34257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7CEB6D-ED6D-4526-81A8-6B48D4500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752732C-DB42-4FF4-B63F-BDB95C239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D427B4B-0BA1-4E32-AC35-3A7656175D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8EFE849-CF36-4DF7-B3AA-B5613D278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24.02.2026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0B612AF-149D-40FD-81B8-0BEF0CA21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186FBBA-6EDD-41C1-83F2-A92D6A1E1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52420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4E0E3E9-2EA0-4F93-ACF3-69B3BFD81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28FF30DC-8368-4617-B796-6D8CD1AA93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90E88DC-1E9E-475D-B470-7C75BF6F8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7651535-13B0-4736-B6E0-8114A25C3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24.02.2026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85029B0-26CA-4FD7-8F74-A5910734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CFDCF4F-29F3-434F-93BF-7145496CA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865031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119624-59D1-41E3-AEA2-748028B57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B761F556-4960-4FFB-84B0-6DD9DECFF6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F3852AA-44AB-40DE-ABB5-D989F49F6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FF99121-21B5-44CE-A3CC-FB750D001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BA2C88A-CBD1-4F5D-AFDA-B87C66F4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96333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29D2C97F-DA00-4FE0-831A-7C4145CC8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9E203A0-4947-4CC0-B314-D5F901EC7B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39999C7-CA6F-4918-9A59-E4F9979B2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7F7D328-60F9-4536-BF6F-A15329120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C5CB392-EC5F-4163-9BD2-AD0959FD7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84418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97ACF60-303D-438B-ADDF-FD8A00C5B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D57D61A-5D1E-48D1-8F9F-72DCC6131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6FE97FC-8D71-4940-B6BB-6862C76594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9DCA0-1BB0-4A78-B9FD-CBA4791AF177}" type="datetimeFigureOut">
              <a:rPr lang="ru-RU" smtClean="0"/>
              <a:pPr/>
              <a:t>24.02.2026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5017A4A-6BE4-47CB-9CD4-A285E2D43D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9B2747D-D825-4A66-8A60-C4EE4BC746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8251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62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diagramLayout" Target="../diagrams/layout2.xml"/><Relationship Id="rId7" Type="http://schemas.openxmlformats.org/officeDocument/2006/relationships/image" Target="../media/image6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e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3.xml"/><Relationship Id="rId7" Type="http://schemas.openxmlformats.org/officeDocument/2006/relationships/image" Target="../media/image15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diagramColors" Target="../diagrams/colors3.xml"/><Relationship Id="rId11" Type="http://schemas.microsoft.com/office/2007/relationships/diagramDrawing" Target="../diagrams/drawing3.xml"/><Relationship Id="rId5" Type="http://schemas.openxmlformats.org/officeDocument/2006/relationships/diagramQuickStyle" Target="../diagrams/quickStyle3.xml"/><Relationship Id="rId10" Type="http://schemas.openxmlformats.org/officeDocument/2006/relationships/oleObject" Target="../embeddings/oleObject1.bin"/><Relationship Id="rId4" Type="http://schemas.openxmlformats.org/officeDocument/2006/relationships/diagramLayout" Target="../diagrams/layout3.xml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49DE0BE0-A2C4-4428-86D8-D9DE377D54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336" y="1557494"/>
            <a:ext cx="6912768" cy="3815721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Фестиваль  РИП                                  «Социальная адаптация школьников младших классов </a:t>
            </a:r>
            <a:br>
              <a:rPr lang="ru-RU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с задержкой психического развития средствами физического воспитания» 2026</a:t>
            </a:r>
            <a:br>
              <a:rPr lang="ru-RU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57166"/>
            <a:ext cx="735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Муниципальное общеобразовательное учреждение</a:t>
            </a:r>
            <a:b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«Средняя школа № 102 Дзержинского района Волгограда»</a:t>
            </a:r>
            <a:b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</a:br>
            <a:endParaRPr lang="ru-RU" b="1" dirty="0">
              <a:solidFill>
                <a:schemeClr val="accent2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10314" y="5429264"/>
            <a:ext cx="58527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  <a:ea typeface="Arial Unicode MS" pitchFamily="34" charset="-128"/>
                <a:cs typeface="Arial Unicode MS" pitchFamily="34" charset="-128"/>
              </a:rPr>
              <a:t>   </a:t>
            </a:r>
            <a:r>
              <a:rPr lang="ru-RU" sz="2000" b="1" dirty="0">
                <a:solidFill>
                  <a:schemeClr val="accent2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Волгоград, бульвар 30-летия Победы, 66а</a:t>
            </a:r>
            <a:br>
              <a:rPr lang="ru-RU" sz="2000" b="1" dirty="0">
                <a:solidFill>
                  <a:schemeClr val="accent2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accent2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  Директор школы   </a:t>
            </a:r>
            <a:r>
              <a:rPr lang="ru-RU" sz="2000" b="1" dirty="0" err="1">
                <a:solidFill>
                  <a:schemeClr val="accent2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Розонова</a:t>
            </a:r>
            <a:r>
              <a:rPr lang="ru-RU" sz="2000" b="1" dirty="0">
                <a:solidFill>
                  <a:schemeClr val="accent2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Наталья Юрьевна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78443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Группа 38">
            <a:extLst>
              <a:ext uri="{FF2B5EF4-FFF2-40B4-BE49-F238E27FC236}">
                <a16:creationId xmlns:a16="http://schemas.microsoft.com/office/drawing/2014/main" xmlns="" id="{38FE9021-FB69-45FD-B33D-E4E25DEE8C07}"/>
              </a:ext>
            </a:extLst>
          </p:cNvPr>
          <p:cNvGrpSpPr/>
          <p:nvPr/>
        </p:nvGrpSpPr>
        <p:grpSpPr>
          <a:xfrm>
            <a:off x="459885" y="3544898"/>
            <a:ext cx="2683787" cy="2727100"/>
            <a:chOff x="459885" y="3429000"/>
            <a:chExt cx="2683787" cy="2727100"/>
          </a:xfrm>
          <a:solidFill>
            <a:srgbClr val="92D05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A3923047-99D4-470A-88D9-848A6CC8163F}"/>
                </a:ext>
              </a:extLst>
            </p:cNvPr>
            <p:cNvSpPr/>
            <p:nvPr/>
          </p:nvSpPr>
          <p:spPr>
            <a:xfrm>
              <a:off x="511199" y="3429000"/>
              <a:ext cx="2430000" cy="495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4CBE2089-40DD-4EEA-8305-BB2E85053C5F}"/>
                </a:ext>
              </a:extLst>
            </p:cNvPr>
            <p:cNvSpPr/>
            <p:nvPr/>
          </p:nvSpPr>
          <p:spPr>
            <a:xfrm>
              <a:off x="459885" y="3955288"/>
              <a:ext cx="2683787" cy="220081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>
                  <a:solidFill>
                    <a:schemeClr val="bg1"/>
                  </a:solidFill>
                </a:rPr>
                <a:t>Теоретико- проектировочный</a:t>
              </a:r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xmlns="" id="{4D3A2AE6-726A-46C1-928B-DFD0D287318E}"/>
              </a:ext>
            </a:extLst>
          </p:cNvPr>
          <p:cNvGrpSpPr/>
          <p:nvPr/>
        </p:nvGrpSpPr>
        <p:grpSpPr>
          <a:xfrm>
            <a:off x="3418320" y="3066310"/>
            <a:ext cx="2674124" cy="2738954"/>
            <a:chOff x="3419847" y="2953675"/>
            <a:chExt cx="2446404" cy="2720279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C7EE0E-CDF1-4F39-9EF8-FCFA53F608AD}"/>
                </a:ext>
              </a:extLst>
            </p:cNvPr>
            <p:cNvSpPr/>
            <p:nvPr/>
          </p:nvSpPr>
          <p:spPr>
            <a:xfrm>
              <a:off x="3419847" y="2953675"/>
              <a:ext cx="2430000" cy="495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sz="2400" b="1" dirty="0">
                  <a:solidFill>
                    <a:prstClr val="white"/>
                  </a:solidFill>
                </a:rPr>
                <a:t>2 этап 2026г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1AED8A07-FD59-4D3C-9964-5D8A89408808}"/>
                </a:ext>
              </a:extLst>
            </p:cNvPr>
            <p:cNvSpPr/>
            <p:nvPr/>
          </p:nvSpPr>
          <p:spPr>
            <a:xfrm>
              <a:off x="3436251" y="3429000"/>
              <a:ext cx="2430000" cy="2244954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xmlns="" id="{3F15E8EA-4396-4EFF-AF0F-96BDC7C0B6E7}"/>
              </a:ext>
            </a:extLst>
          </p:cNvPr>
          <p:cNvGrpSpPr/>
          <p:nvPr/>
        </p:nvGrpSpPr>
        <p:grpSpPr>
          <a:xfrm>
            <a:off x="6353248" y="2551499"/>
            <a:ext cx="2430752" cy="2640169"/>
            <a:chOff x="6353248" y="2439000"/>
            <a:chExt cx="2430752" cy="253856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ABFA10E8-259E-414D-8ABB-B74F930DBFE6}"/>
                </a:ext>
              </a:extLst>
            </p:cNvPr>
            <p:cNvSpPr/>
            <p:nvPr/>
          </p:nvSpPr>
          <p:spPr>
            <a:xfrm>
              <a:off x="6354000" y="2439000"/>
              <a:ext cx="2430000" cy="495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xmlns="" id="{2D52232C-FFE9-4F46-9D80-DF733E5DC125}"/>
                </a:ext>
              </a:extLst>
            </p:cNvPr>
            <p:cNvSpPr/>
            <p:nvPr/>
          </p:nvSpPr>
          <p:spPr>
            <a:xfrm>
              <a:off x="6353248" y="2934000"/>
              <a:ext cx="2430000" cy="204356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</p:grp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1B8406FD-A98E-44A1-8C2F-F8E94C50E81F}"/>
              </a:ext>
            </a:extLst>
          </p:cNvPr>
          <p:cNvSpPr/>
          <p:nvPr/>
        </p:nvSpPr>
        <p:spPr>
          <a:xfrm>
            <a:off x="9291600" y="2056500"/>
            <a:ext cx="2430000" cy="495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53BD5251-FC14-4F67-9448-9DF649205764}"/>
              </a:ext>
            </a:extLst>
          </p:cNvPr>
          <p:cNvSpPr/>
          <p:nvPr/>
        </p:nvSpPr>
        <p:spPr>
          <a:xfrm>
            <a:off x="9290450" y="2551500"/>
            <a:ext cx="2430000" cy="22283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D180843-7FBF-4691-B34B-59512CE3A474}"/>
              </a:ext>
            </a:extLst>
          </p:cNvPr>
          <p:cNvSpPr txBox="1"/>
          <p:nvPr/>
        </p:nvSpPr>
        <p:spPr>
          <a:xfrm>
            <a:off x="6620001" y="2568167"/>
            <a:ext cx="1917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3 этап 2027 г.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48FD914-AE6F-463C-A045-02FFA962142E}"/>
              </a:ext>
            </a:extLst>
          </p:cNvPr>
          <p:cNvSpPr txBox="1"/>
          <p:nvPr/>
        </p:nvSpPr>
        <p:spPr>
          <a:xfrm>
            <a:off x="9615496" y="2073168"/>
            <a:ext cx="1779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4 этап 2028г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D7A50CE-223B-42EC-8453-6F47F0B0CF0C}"/>
              </a:ext>
            </a:extLst>
          </p:cNvPr>
          <p:cNvSpPr txBox="1"/>
          <p:nvPr/>
        </p:nvSpPr>
        <p:spPr>
          <a:xfrm>
            <a:off x="3594868" y="3523576"/>
            <a:ext cx="23571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Практический</a:t>
            </a:r>
          </a:p>
          <a:p>
            <a:pPr algn="ctr"/>
            <a:endParaRPr lang="ru-RU" sz="2400" dirty="0">
              <a:solidFill>
                <a:schemeClr val="bg1"/>
              </a:solidFill>
            </a:endParaRPr>
          </a:p>
          <a:p>
            <a:pPr algn="ctr"/>
            <a:endParaRPr lang="ru-RU" sz="2400" dirty="0">
              <a:solidFill>
                <a:schemeClr val="bg1"/>
              </a:solidFill>
            </a:endParaRPr>
          </a:p>
          <a:p>
            <a:pPr algn="ctr"/>
            <a:endParaRPr lang="ru-RU" sz="2400" dirty="0">
              <a:solidFill>
                <a:schemeClr val="bg1"/>
              </a:solidFill>
            </a:endParaRPr>
          </a:p>
          <a:p>
            <a:pPr algn="ctr"/>
            <a:endParaRPr lang="ru-RU" sz="2400" dirty="0">
              <a:solidFill>
                <a:schemeClr val="bg1"/>
              </a:solidFill>
            </a:endParaRPr>
          </a:p>
          <a:p>
            <a:pPr algn="ctr"/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C35CA774-2D76-40C6-9BA5-335FD2E81651}"/>
              </a:ext>
            </a:extLst>
          </p:cNvPr>
          <p:cNvSpPr txBox="1"/>
          <p:nvPr/>
        </p:nvSpPr>
        <p:spPr>
          <a:xfrm>
            <a:off x="6349691" y="3099978"/>
            <a:ext cx="2410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2"/>
                </a:solidFill>
              </a:rPr>
              <a:t>Практический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32120625-2D95-4847-912D-D838426A94DA}"/>
              </a:ext>
            </a:extLst>
          </p:cNvPr>
          <p:cNvSpPr txBox="1"/>
          <p:nvPr/>
        </p:nvSpPr>
        <p:spPr>
          <a:xfrm>
            <a:off x="9417538" y="2794669"/>
            <a:ext cx="2302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2"/>
                </a:solidFill>
              </a:rPr>
              <a:t>Внедренческий</a:t>
            </a:r>
            <a:r>
              <a:rPr lang="ru-RU" sz="2000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44417080-A692-44A8-B1BB-FAA635371D19}"/>
              </a:ext>
            </a:extLst>
          </p:cNvPr>
          <p:cNvSpPr txBox="1"/>
          <p:nvPr/>
        </p:nvSpPr>
        <p:spPr>
          <a:xfrm>
            <a:off x="837790" y="3658246"/>
            <a:ext cx="1779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1 этап 2025г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40883D-ACBF-462A-8056-050E3BA47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22" y="0"/>
            <a:ext cx="9144064" cy="1500174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РИП «Социальная адаптация школьников младших классов с задержкой психического развития средствами физического воспитания»  этапы проекта 2025-2028</a:t>
            </a:r>
          </a:p>
        </p:txBody>
      </p:sp>
    </p:spTree>
    <p:extLst>
      <p:ext uri="{BB962C8B-B14F-4D97-AF65-F5344CB8AC3E}">
        <p14:creationId xmlns:p14="http://schemas.microsoft.com/office/powerpoint/2010/main" xmlns="" val="19866549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14A81A7E-7FD4-4983-805D-771D781C8751}"/>
              </a:ext>
            </a:extLst>
          </p:cNvPr>
          <p:cNvCxnSpPr>
            <a:cxnSpLocks/>
          </p:cNvCxnSpPr>
          <p:nvPr/>
        </p:nvCxnSpPr>
        <p:spPr>
          <a:xfrm flipV="1">
            <a:off x="6060751" y="1472191"/>
            <a:ext cx="0" cy="1719212"/>
          </a:xfrm>
          <a:prstGeom prst="line">
            <a:avLst/>
          </a:prstGeom>
          <a:ln w="6350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xmlns="" id="{00EEEC19-97EB-44F7-B920-77E8D87D3B56}"/>
              </a:ext>
            </a:extLst>
          </p:cNvPr>
          <p:cNvCxnSpPr>
            <a:cxnSpLocks/>
          </p:cNvCxnSpPr>
          <p:nvPr/>
        </p:nvCxnSpPr>
        <p:spPr>
          <a:xfrm flipV="1">
            <a:off x="1569438" y="1464343"/>
            <a:ext cx="10755" cy="1727131"/>
          </a:xfrm>
          <a:prstGeom prst="line">
            <a:avLst/>
          </a:prstGeom>
          <a:ln w="635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xmlns="" id="{6AC39155-5CDD-4F22-B3BF-A95CE75F6730}"/>
              </a:ext>
            </a:extLst>
          </p:cNvPr>
          <p:cNvSpPr/>
          <p:nvPr/>
        </p:nvSpPr>
        <p:spPr>
          <a:xfrm>
            <a:off x="-4496" y="3693445"/>
            <a:ext cx="1125000" cy="261610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xmlns="" id="{04DBA5C9-3979-4DB8-B545-DD186C8A1B8A}"/>
              </a:ext>
            </a:extLst>
          </p:cNvPr>
          <p:cNvSpPr/>
          <p:nvPr/>
        </p:nvSpPr>
        <p:spPr>
          <a:xfrm>
            <a:off x="2151708" y="3675945"/>
            <a:ext cx="1125000" cy="261610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xmlns="" id="{E1BCF50E-814B-4ED7-8286-E68457B00209}"/>
              </a:ext>
            </a:extLst>
          </p:cNvPr>
          <p:cNvSpPr/>
          <p:nvPr/>
        </p:nvSpPr>
        <p:spPr>
          <a:xfrm>
            <a:off x="10189328" y="3675945"/>
            <a:ext cx="1811327" cy="261610"/>
          </a:xfrm>
          <a:prstGeom prst="roundRect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xmlns="" id="{EA4B202C-3C80-42A0-9518-2CA5B2117EA2}"/>
              </a:ext>
            </a:extLst>
          </p:cNvPr>
          <p:cNvSpPr/>
          <p:nvPr/>
        </p:nvSpPr>
        <p:spPr>
          <a:xfrm>
            <a:off x="6594908" y="3685196"/>
            <a:ext cx="2229357" cy="261610"/>
          </a:xfrm>
          <a:prstGeom prst="roundRect">
            <a:avLst>
              <a:gd name="adj" fmla="val 50000"/>
            </a:avLst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B6033E88-9232-4015-BD75-CF85F55FDE24}"/>
              </a:ext>
            </a:extLst>
          </p:cNvPr>
          <p:cNvSpPr/>
          <p:nvPr/>
        </p:nvSpPr>
        <p:spPr>
          <a:xfrm>
            <a:off x="4395752" y="3685196"/>
            <a:ext cx="1125000" cy="26161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3505BDEA-CB6B-4675-AFA8-719804B93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531" y="31366"/>
            <a:ext cx="10342800" cy="1325563"/>
          </a:xfrm>
        </p:spPr>
        <p:txBody>
          <a:bodyPr>
            <a:normAutofit/>
          </a:bodyPr>
          <a:lstStyle/>
          <a:p>
            <a:r>
              <a:rPr lang="ru-RU" sz="3600" dirty="0"/>
              <a:t>Задачи 1 этапа инновационного проекта  </a:t>
            </a:r>
          </a:p>
        </p:txBody>
      </p:sp>
      <p:sp>
        <p:nvSpPr>
          <p:cNvPr id="13" name="ссылка" hidden="1">
            <a:extLst>
              <a:ext uri="{FF2B5EF4-FFF2-40B4-BE49-F238E27FC236}">
                <a16:creationId xmlns:a16="http://schemas.microsoft.com/office/drawing/2014/main" xmlns="" id="{AC0CBA2E-A8EE-4ED1-AF1C-FFE1E5F45D11}"/>
              </a:ext>
            </a:extLst>
          </p:cNvPr>
          <p:cNvSpPr/>
          <p:nvPr/>
        </p:nvSpPr>
        <p:spPr>
          <a:xfrm>
            <a:off x="3168650" y="501650"/>
            <a:ext cx="5854700" cy="5854700"/>
          </a:xfrm>
          <a:custGeom>
            <a:avLst/>
            <a:gdLst>
              <a:gd name="connsiteX0" fmla="*/ 2927350 w 5854700"/>
              <a:gd name="connsiteY0" fmla="*/ 1442350 h 5854700"/>
              <a:gd name="connsiteX1" fmla="*/ 1442350 w 5854700"/>
              <a:gd name="connsiteY1" fmla="*/ 2927350 h 5854700"/>
              <a:gd name="connsiteX2" fmla="*/ 2927350 w 5854700"/>
              <a:gd name="connsiteY2" fmla="*/ 4412350 h 5854700"/>
              <a:gd name="connsiteX3" fmla="*/ 4412350 w 5854700"/>
              <a:gd name="connsiteY3" fmla="*/ 2927350 h 5854700"/>
              <a:gd name="connsiteX4" fmla="*/ 2927350 w 5854700"/>
              <a:gd name="connsiteY4" fmla="*/ 1442350 h 5854700"/>
              <a:gd name="connsiteX5" fmla="*/ 2927350 w 5854700"/>
              <a:gd name="connsiteY5" fmla="*/ 0 h 5854700"/>
              <a:gd name="connsiteX6" fmla="*/ 5854700 w 5854700"/>
              <a:gd name="connsiteY6" fmla="*/ 2927350 h 5854700"/>
              <a:gd name="connsiteX7" fmla="*/ 2927350 w 5854700"/>
              <a:gd name="connsiteY7" fmla="*/ 5854700 h 5854700"/>
              <a:gd name="connsiteX8" fmla="*/ 0 w 5854700"/>
              <a:gd name="connsiteY8" fmla="*/ 2927350 h 5854700"/>
              <a:gd name="connsiteX9" fmla="*/ 2927350 w 5854700"/>
              <a:gd name="connsiteY9" fmla="*/ 0 h 585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54700" h="5854700">
                <a:moveTo>
                  <a:pt x="2927350" y="1442350"/>
                </a:moveTo>
                <a:cubicBezTo>
                  <a:pt x="2107207" y="1442350"/>
                  <a:pt x="1442350" y="2107207"/>
                  <a:pt x="1442350" y="2927350"/>
                </a:cubicBezTo>
                <a:cubicBezTo>
                  <a:pt x="1442350" y="3747493"/>
                  <a:pt x="2107207" y="4412350"/>
                  <a:pt x="2927350" y="4412350"/>
                </a:cubicBezTo>
                <a:cubicBezTo>
                  <a:pt x="3747493" y="4412350"/>
                  <a:pt x="4412350" y="3747493"/>
                  <a:pt x="4412350" y="2927350"/>
                </a:cubicBezTo>
                <a:cubicBezTo>
                  <a:pt x="4412350" y="2107207"/>
                  <a:pt x="3747493" y="1442350"/>
                  <a:pt x="2927350" y="1442350"/>
                </a:cubicBezTo>
                <a:close/>
                <a:moveTo>
                  <a:pt x="2927350" y="0"/>
                </a:moveTo>
                <a:cubicBezTo>
                  <a:pt x="4544081" y="0"/>
                  <a:pt x="5854700" y="1310619"/>
                  <a:pt x="5854700" y="2927350"/>
                </a:cubicBezTo>
                <a:cubicBezTo>
                  <a:pt x="5854700" y="4544081"/>
                  <a:pt x="4544081" y="5854700"/>
                  <a:pt x="2927350" y="5854700"/>
                </a:cubicBezTo>
                <a:cubicBezTo>
                  <a:pt x="1310619" y="5854700"/>
                  <a:pt x="0" y="4544081"/>
                  <a:pt x="0" y="2927350"/>
                </a:cubicBezTo>
                <a:cubicBezTo>
                  <a:pt x="0" y="1310619"/>
                  <a:pt x="1310619" y="0"/>
                  <a:pt x="292735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2" name="Овал 21" hidden="1">
            <a:extLst>
              <a:ext uri="{FF2B5EF4-FFF2-40B4-BE49-F238E27FC236}">
                <a16:creationId xmlns:a16="http://schemas.microsoft.com/office/drawing/2014/main" xmlns="" id="{222C5F0B-6EFC-4407-96C1-A95810130485}"/>
              </a:ext>
            </a:extLst>
          </p:cNvPr>
          <p:cNvSpPr/>
          <p:nvPr/>
        </p:nvSpPr>
        <p:spPr>
          <a:xfrm>
            <a:off x="5239105" y="2187426"/>
            <a:ext cx="2475000" cy="2475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Круг: прозрачная заливка 1">
            <a:extLst>
              <a:ext uri="{FF2B5EF4-FFF2-40B4-BE49-F238E27FC236}">
                <a16:creationId xmlns:a16="http://schemas.microsoft.com/office/drawing/2014/main" xmlns="" id="{E7038086-CFE3-4E66-9A0C-472F0EC3BF2B}"/>
              </a:ext>
            </a:extLst>
          </p:cNvPr>
          <p:cNvSpPr/>
          <p:nvPr/>
        </p:nvSpPr>
        <p:spPr>
          <a:xfrm>
            <a:off x="5385753" y="3141002"/>
            <a:ext cx="1349998" cy="1349998"/>
          </a:xfrm>
          <a:prstGeom prst="donut">
            <a:avLst>
              <a:gd name="adj" fmla="val 16773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9" name="Круг: прозрачная заливка 28">
            <a:extLst>
              <a:ext uri="{FF2B5EF4-FFF2-40B4-BE49-F238E27FC236}">
                <a16:creationId xmlns:a16="http://schemas.microsoft.com/office/drawing/2014/main" xmlns="" id="{D9F73655-A39B-4DB9-BAD2-0048F55015B8}"/>
              </a:ext>
            </a:extLst>
          </p:cNvPr>
          <p:cNvSpPr/>
          <p:nvPr/>
        </p:nvSpPr>
        <p:spPr>
          <a:xfrm>
            <a:off x="8824266" y="3196442"/>
            <a:ext cx="1349998" cy="1349998"/>
          </a:xfrm>
          <a:prstGeom prst="donut">
            <a:avLst>
              <a:gd name="adj" fmla="val 16773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7" name="Круг: прозрачная заливка 36">
            <a:extLst>
              <a:ext uri="{FF2B5EF4-FFF2-40B4-BE49-F238E27FC236}">
                <a16:creationId xmlns:a16="http://schemas.microsoft.com/office/drawing/2014/main" xmlns="" id="{8AFCD26B-71F5-4DC5-9848-B2DBE26F1B5E}"/>
              </a:ext>
            </a:extLst>
          </p:cNvPr>
          <p:cNvSpPr/>
          <p:nvPr/>
        </p:nvSpPr>
        <p:spPr>
          <a:xfrm>
            <a:off x="3186596" y="3149251"/>
            <a:ext cx="1349998" cy="1349998"/>
          </a:xfrm>
          <a:prstGeom prst="donut">
            <a:avLst>
              <a:gd name="adj" fmla="val 16773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1" name="Круг: прозрачная заливка 40">
            <a:extLst>
              <a:ext uri="{FF2B5EF4-FFF2-40B4-BE49-F238E27FC236}">
                <a16:creationId xmlns:a16="http://schemas.microsoft.com/office/drawing/2014/main" xmlns="" id="{0514172A-6239-4CE7-A129-DE9F6ED82B23}"/>
              </a:ext>
            </a:extLst>
          </p:cNvPr>
          <p:cNvSpPr/>
          <p:nvPr/>
        </p:nvSpPr>
        <p:spPr>
          <a:xfrm>
            <a:off x="889345" y="3141002"/>
            <a:ext cx="1349998" cy="1349998"/>
          </a:xfrm>
          <a:prstGeom prst="donut">
            <a:avLst>
              <a:gd name="adj" fmla="val 16773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7575E148-00FB-4E85-A087-438E0C690AC1}"/>
              </a:ext>
            </a:extLst>
          </p:cNvPr>
          <p:cNvSpPr txBox="1"/>
          <p:nvPr/>
        </p:nvSpPr>
        <p:spPr>
          <a:xfrm>
            <a:off x="1554393" y="1196752"/>
            <a:ext cx="2885423" cy="1872207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ru-RU" dirty="0">
                <a:latin typeface="Times New Roman"/>
                <a:ea typeface="Times New Roman"/>
              </a:rPr>
              <a:t>Определить специфические потребности школьников младших классов с задержкой психического развития в области физического воспитания</a:t>
            </a:r>
            <a:endParaRPr lang="ru-RU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E64BC680-1CAD-4BAA-840C-F37DE33A3A3F}"/>
              </a:ext>
            </a:extLst>
          </p:cNvPr>
          <p:cNvSpPr txBox="1"/>
          <p:nvPr/>
        </p:nvSpPr>
        <p:spPr>
          <a:xfrm>
            <a:off x="6035957" y="1196752"/>
            <a:ext cx="2775411" cy="1972676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 algn="just">
              <a:spcAft>
                <a:spcPts val="0"/>
              </a:spcAft>
              <a:buSzPts val="1200"/>
              <a:tabLst>
                <a:tab pos="630555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Определить уровень физического развития и физической подготовленности, а также 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интеллектуальные функции и эмоционально-волевую сферу у детей </a:t>
            </a:r>
            <a:r>
              <a:rPr lang="ru-RU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младшего школьного возраста с ЗПР.</a:t>
            </a:r>
            <a:endParaRPr lang="ru-RU" sz="1600" dirty="0">
              <a:ea typeface="Times New Roman"/>
              <a:cs typeface="Times New Roman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F140E611-26CD-4D74-B49A-AA55B3B3A149}"/>
              </a:ext>
            </a:extLst>
          </p:cNvPr>
          <p:cNvSpPr txBox="1"/>
          <p:nvPr/>
        </p:nvSpPr>
        <p:spPr>
          <a:xfrm>
            <a:off x="3505987" y="4498441"/>
            <a:ext cx="2593103" cy="1962336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Изучить проблемы воздействия физических упражнений различной направленности на когнитивные функции и эмоционально-волевую сферу у детей с ЗПР </a:t>
            </a:r>
            <a:endParaRPr lang="ru-RU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xmlns="" id="{79FC4C00-EAD8-489C-9314-AC67B6A3C97E}"/>
              </a:ext>
            </a:extLst>
          </p:cNvPr>
          <p:cNvSpPr txBox="1"/>
          <p:nvPr/>
        </p:nvSpPr>
        <p:spPr>
          <a:xfrm>
            <a:off x="8760296" y="4546440"/>
            <a:ext cx="3392201" cy="174643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Систематизировать средства физического воспитания по направленности воздействия и внедрить в практику работы с детьми младшего школьного возраста с ЗПР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93758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2082682638"/>
              </p:ext>
            </p:extLst>
          </p:nvPr>
        </p:nvGraphicFramePr>
        <p:xfrm>
          <a:off x="-240704" y="1404311"/>
          <a:ext cx="8136904" cy="5136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0513" y="513916"/>
            <a:ext cx="9693275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b="1" dirty="0">
                <a:solidFill>
                  <a:schemeClr val="bg1"/>
                </a:solidFill>
              </a:rPr>
              <a:t>I ЭТАП – ТЕОРЕТИКО-ПРОЕКТИРОВОЧНЫЙ  (диагностический)(2025 г.)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552384" y="3366052"/>
            <a:ext cx="1884241" cy="2944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04112" y="1484784"/>
            <a:ext cx="2160240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924758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000" y="63255"/>
            <a:ext cx="8325280" cy="1325563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адаптация  детей с ОВЗ: актуальность, проблемы, решения</a:t>
            </a:r>
            <a:r>
              <a:rPr lang="ru-RU" sz="2800" dirty="0"/>
              <a:t>. 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2845206060"/>
              </p:ext>
            </p:extLst>
          </p:nvPr>
        </p:nvGraphicFramePr>
        <p:xfrm>
          <a:off x="3160395" y="1196752"/>
          <a:ext cx="7328093" cy="5597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8" name="Picture 4" descr="C:\Users\Mettew\Downloads\IMG_20230125_14323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07109" y="4005064"/>
            <a:ext cx="1804826" cy="259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Mettew\Downloads\IMG_20230125_14460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500" y="4244584"/>
            <a:ext cx="3647236" cy="2352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2B6EC5D-772E-4E6E-859D-B94E531AC814}"/>
              </a:ext>
            </a:extLst>
          </p:cNvPr>
          <p:cNvSpPr txBox="1"/>
          <p:nvPr/>
        </p:nvSpPr>
        <p:spPr>
          <a:xfrm>
            <a:off x="72500" y="1401790"/>
            <a:ext cx="4474686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Социализация детей с ограниченными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возможностями заключается в интеграции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таких детей в общество.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Социализация нужна для того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дети могли приобрести и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усвоить определенные ценности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общепринятые нормы поведения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необходимые для жизни в обществе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088BC59-4CD7-4FC3-853E-634D57AE7464}"/>
              </a:ext>
            </a:extLst>
          </p:cNvPr>
          <p:cNvSpPr txBox="1"/>
          <p:nvPr/>
        </p:nvSpPr>
        <p:spPr>
          <a:xfrm>
            <a:off x="8388923" y="1772816"/>
            <a:ext cx="38363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 создать адекватные условия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развития и обучения детей с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ограниченными возможностями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 </a:t>
            </a:r>
          </a:p>
        </p:txBody>
      </p:sp>
    </p:spTree>
    <p:extLst>
      <p:ext uri="{BB962C8B-B14F-4D97-AF65-F5344CB8AC3E}">
        <p14:creationId xmlns:p14="http://schemas.microsoft.com/office/powerpoint/2010/main" xmlns="" val="40851660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000" y="63255"/>
            <a:ext cx="9045360" cy="1325563"/>
          </a:xfrm>
        </p:spPr>
        <p:txBody>
          <a:bodyPr>
            <a:normAutofit/>
          </a:bodyPr>
          <a:lstStyle/>
          <a:p>
            <a:r>
              <a:rPr lang="ru-RU" sz="240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адаптация  младших школьников  средствами физического воспитания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: пятиугольник 3">
            <a:extLst>
              <a:ext uri="{FF2B5EF4-FFF2-40B4-BE49-F238E27FC236}">
                <a16:creationId xmlns:a16="http://schemas.microsoft.com/office/drawing/2014/main" xmlns="" id="{D7255C75-D429-4C27-BE49-0F6C4CEE66AA}"/>
              </a:ext>
            </a:extLst>
          </p:cNvPr>
          <p:cNvSpPr/>
          <p:nvPr/>
        </p:nvSpPr>
        <p:spPr>
          <a:xfrm>
            <a:off x="0" y="1412776"/>
            <a:ext cx="4794069" cy="901337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Утренняя зарядка</a:t>
            </a:r>
          </a:p>
        </p:txBody>
      </p:sp>
      <p:sp>
        <p:nvSpPr>
          <p:cNvPr id="7" name="Стрелка: пятиугольник 4">
            <a:extLst>
              <a:ext uri="{FF2B5EF4-FFF2-40B4-BE49-F238E27FC236}">
                <a16:creationId xmlns:a16="http://schemas.microsoft.com/office/drawing/2014/main" xmlns="" id="{05A3DBA0-BC8F-4241-9BF1-66CCE8D7D0DF}"/>
              </a:ext>
            </a:extLst>
          </p:cNvPr>
          <p:cNvSpPr/>
          <p:nvPr/>
        </p:nvSpPr>
        <p:spPr>
          <a:xfrm>
            <a:off x="0" y="2494857"/>
            <a:ext cx="4794069" cy="901337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Физкультурная пауза (</a:t>
            </a:r>
            <a:r>
              <a:rPr lang="ru-RU" sz="2400" b="1" dirty="0" err="1">
                <a:solidFill>
                  <a:schemeClr val="bg1"/>
                </a:solidFill>
              </a:rPr>
              <a:t>нейрогимнастика</a:t>
            </a:r>
            <a:r>
              <a:rPr lang="ru-RU" sz="24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8" name="Стрелка: пятиугольник 5">
            <a:extLst>
              <a:ext uri="{FF2B5EF4-FFF2-40B4-BE49-F238E27FC236}">
                <a16:creationId xmlns:a16="http://schemas.microsoft.com/office/drawing/2014/main" xmlns="" id="{8274793B-5A63-485C-BD01-5AF83BBADC9F}"/>
              </a:ext>
            </a:extLst>
          </p:cNvPr>
          <p:cNvSpPr/>
          <p:nvPr/>
        </p:nvSpPr>
        <p:spPr>
          <a:xfrm>
            <a:off x="-11293" y="3522838"/>
            <a:ext cx="4794069" cy="901337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Подвижные игры на перемене, на уроках</a:t>
            </a:r>
          </a:p>
        </p:txBody>
      </p:sp>
      <p:sp>
        <p:nvSpPr>
          <p:cNvPr id="9" name="Стрелка: пятиугольник 5">
            <a:extLst>
              <a:ext uri="{FF2B5EF4-FFF2-40B4-BE49-F238E27FC236}">
                <a16:creationId xmlns:a16="http://schemas.microsoft.com/office/drawing/2014/main" xmlns="" id="{8274793B-5A63-485C-BD01-5AF83BBADC9F}"/>
              </a:ext>
            </a:extLst>
          </p:cNvPr>
          <p:cNvSpPr/>
          <p:nvPr/>
        </p:nvSpPr>
        <p:spPr>
          <a:xfrm>
            <a:off x="-2" y="4581128"/>
            <a:ext cx="4794069" cy="93139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Дополнительные занятия внеурочной деятельности </a:t>
            </a:r>
          </a:p>
        </p:txBody>
      </p:sp>
      <p:pic>
        <p:nvPicPr>
          <p:cNvPr id="6146" name="Picture 2" descr="C:\Users\Mettew\Downloads\20260210_1103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39932" y="1616562"/>
            <a:ext cx="3057645" cy="1789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Mettew\Downloads\20260210_1107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74811" y="4322006"/>
            <a:ext cx="3600400" cy="2035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Mettew\Downloads\20260210_1108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94068" y="2373008"/>
            <a:ext cx="4088284" cy="229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48825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6" y="44624"/>
            <a:ext cx="10657184" cy="1325563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Диагностическая работа.                                                                                                                                  ОПРЕДЕЛЕНИЕ КОЭФФИЦИЕНТА ЗДОРОВЬЯ  У ДЕТЕЙ МЛАДШЕГО ШКОЛЬНОГО ВОЗРАСТА С ЗПР (по методу Р.М.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Баевского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модификации А.Б.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Берсеньевой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95400" y="1449655"/>
            <a:ext cx="104533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altLang="ru-RU" b="1" u="sng" dirty="0"/>
              <a:t>КЗ </a:t>
            </a:r>
            <a:r>
              <a:rPr lang="ru-RU" altLang="ru-RU" b="1" dirty="0"/>
              <a:t>= (0,011 ∙ ЧСС) + (0,014 ∙ САД) + (0,008 ∙ ДАД) + (0,014 ∙ А) + (0,009 ∙ М) + (0,004 ∙ П) – (0,009 ∙ Р) − 0,273</a:t>
            </a:r>
            <a:endParaRPr lang="ru-RU" alt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92144" y="1883572"/>
            <a:ext cx="468052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07368" y="1883572"/>
            <a:ext cx="61206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/>
              <a:t>где: ЧСС – частота сердечных сокращений (уд/мин); </a:t>
            </a:r>
          </a:p>
          <a:p>
            <a:r>
              <a:rPr lang="ru-RU" altLang="ru-RU" dirty="0"/>
              <a:t>САД – систолическое артериальное давление (мм рт. ст.); </a:t>
            </a:r>
          </a:p>
          <a:p>
            <a:r>
              <a:rPr lang="ru-RU" altLang="ru-RU" dirty="0"/>
              <a:t>ДАД – диастолическое артериальное давление (мм рт. ст.); </a:t>
            </a:r>
          </a:p>
          <a:p>
            <a:r>
              <a:rPr lang="ru-RU" altLang="ru-RU" dirty="0"/>
              <a:t>А – возраст ребенка (в годах); </a:t>
            </a:r>
          </a:p>
          <a:p>
            <a:r>
              <a:rPr lang="ru-RU" altLang="ru-RU" dirty="0"/>
              <a:t>М – масса тела (кг); </a:t>
            </a:r>
          </a:p>
          <a:p>
            <a:r>
              <a:rPr lang="ru-RU" altLang="ru-RU" dirty="0"/>
              <a:t>П – пол ребенка, 1 – мужской, 2 – женский; Р – рост (см). </a:t>
            </a:r>
          </a:p>
        </p:txBody>
      </p:sp>
      <p:pic>
        <p:nvPicPr>
          <p:cNvPr id="2052" name="Picture 4" descr="C:\Users\Mettew\Downloads\IMG_20230125_143217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9376" y="3789040"/>
            <a:ext cx="1512168" cy="253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Mettew\Downloads\IMG_20230125_145002 (1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43572" y="3772311"/>
            <a:ext cx="1512169" cy="257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Mettew\Downloads\20260210_11105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23792" y="3767069"/>
            <a:ext cx="3528391" cy="218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0255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159220"/>
            <a:ext cx="10342800" cy="1325563"/>
          </a:xfrm>
        </p:spPr>
        <p:txBody>
          <a:bodyPr>
            <a:normAutofit/>
          </a:bodyPr>
          <a:lstStyle/>
          <a:p>
            <a:r>
              <a:rPr lang="ru-RU" alt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 КОГНИТИВНЫХ СПОСОБНОСТЕЙ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42507932"/>
              </p:ext>
            </p:extLst>
          </p:nvPr>
        </p:nvGraphicFramePr>
        <p:xfrm>
          <a:off x="5667372" y="857232"/>
          <a:ext cx="9644130" cy="600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8"/>
          <a:srcRect l="33463" t="23386" r="41338" b="10782"/>
          <a:stretch>
            <a:fillRect/>
          </a:stretch>
        </p:blipFill>
        <p:spPr bwMode="auto">
          <a:xfrm>
            <a:off x="407369" y="1484783"/>
            <a:ext cx="2376263" cy="3096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4"/>
          <p:cNvPicPr>
            <a:picLocks noChangeAspect="1" noChangeArrowheads="1"/>
          </p:cNvPicPr>
          <p:nvPr/>
        </p:nvPicPr>
        <p:blipFill>
          <a:blip r:embed="rId9"/>
          <a:srcRect l="32675" t="24788" r="12988" b="12183"/>
          <a:stretch>
            <a:fillRect/>
          </a:stretch>
        </p:blipFill>
        <p:spPr bwMode="auto">
          <a:xfrm>
            <a:off x="3133801" y="2492896"/>
            <a:ext cx="3528391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592672412"/>
              </p:ext>
            </p:extLst>
          </p:nvPr>
        </p:nvGraphicFramePr>
        <p:xfrm>
          <a:off x="6816080" y="1700808"/>
          <a:ext cx="5178124" cy="4120802"/>
        </p:xfrm>
        <a:graphic>
          <a:graphicData uri="http://schemas.openxmlformats.org/presentationml/2006/ole">
            <p:oleObj spid="_x0000_s3082" name="Диаграмма" r:id="rId10" imgW="9248870" imgH="5362527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2146075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50ECA6-2C10-42CC-8823-AE3421095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000" y="63255"/>
            <a:ext cx="7245160" cy="1325563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 уровня волевых качеств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691406" y="4549676"/>
            <a:ext cx="43092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/>
          </a:p>
          <a:p>
            <a:endParaRPr lang="ru-RU" dirty="0"/>
          </a:p>
        </p:txBody>
      </p:sp>
      <p:graphicFrame>
        <p:nvGraphicFramePr>
          <p:cNvPr id="6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263889174"/>
              </p:ext>
            </p:extLst>
          </p:nvPr>
        </p:nvGraphicFramePr>
        <p:xfrm>
          <a:off x="119336" y="1556792"/>
          <a:ext cx="7200800" cy="5003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098" name="Picture 2" descr="C:\Users\Mettew\Downloads\20260210_1108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84676" y="2257937"/>
            <a:ext cx="4387988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454309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CF3881-357C-4FCA-874F-76CC57210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Уровень развития физических качеств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CF410A3-610B-4956-A4FE-6597D410A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57298"/>
            <a:ext cx="3330000" cy="4101176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b="1" dirty="0"/>
              <a:t>      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xmlns="" id="{2E003569-579D-4285-B007-005B990FF1A5}"/>
              </a:ext>
            </a:extLst>
          </p:cNvPr>
          <p:cNvSpPr txBox="1">
            <a:spLocks/>
          </p:cNvSpPr>
          <p:nvPr/>
        </p:nvSpPr>
        <p:spPr>
          <a:xfrm>
            <a:off x="3359696" y="1340768"/>
            <a:ext cx="3330000" cy="3467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ru-RU" sz="1800" b="1" dirty="0"/>
              <a:t>   </a:t>
            </a:r>
            <a:endParaRPr lang="ru-RU" sz="1800" dirty="0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xmlns="" id="{F3E7C23D-71B6-49F0-B7A1-F2BDD3357A70}"/>
              </a:ext>
            </a:extLst>
          </p:cNvPr>
          <p:cNvSpPr txBox="1">
            <a:spLocks/>
          </p:cNvSpPr>
          <p:nvPr/>
        </p:nvSpPr>
        <p:spPr>
          <a:xfrm>
            <a:off x="7392144" y="1332182"/>
            <a:ext cx="4392488" cy="3467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ru-RU" sz="1800" dirty="0"/>
          </a:p>
        </p:txBody>
      </p:sp>
      <p:graphicFrame>
        <p:nvGraphicFramePr>
          <p:cNvPr id="7" name="Диаграмма 1">
            <a:extLst>
              <a:ext uri="{FF2B5EF4-FFF2-40B4-BE49-F238E27FC236}">
                <a16:creationId xmlns:a16="http://schemas.microsoft.com/office/drawing/2014/main" xmlns="" id="{D124BD63-6D66-4BE4-9F3E-7972E2AF42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291903894"/>
              </p:ext>
            </p:extLst>
          </p:nvPr>
        </p:nvGraphicFramePr>
        <p:xfrm>
          <a:off x="407368" y="1332182"/>
          <a:ext cx="8399670" cy="5364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2785225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32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ИНДЕКС ФИЗИЧЕСКОЙ ГОТОВНОСТИ</a:t>
            </a:r>
            <a:r>
              <a:rPr lang="ru-RU" altLang="ru-RU" sz="3200" dirty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altLang="ru-RU" sz="3200" dirty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endParaRPr lang="ru-RU" sz="3200" dirty="0"/>
          </a:p>
        </p:txBody>
      </p:sp>
      <p:graphicFrame>
        <p:nvGraphicFramePr>
          <p:cNvPr id="3" name="Объект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304857398"/>
              </p:ext>
            </p:extLst>
          </p:nvPr>
        </p:nvGraphicFramePr>
        <p:xfrm>
          <a:off x="325439" y="1772816"/>
          <a:ext cx="5842570" cy="3646909"/>
        </p:xfrm>
        <a:graphic>
          <a:graphicData uri="http://schemas.openxmlformats.org/presentationml/2006/ole">
            <p:oleObj spid="_x0000_s5132" name="Chart" r:id="rId3" imgW="8608298" imgH="4785775" progId="">
              <p:embed/>
            </p:oleObj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888088" y="1484784"/>
            <a:ext cx="3744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kern="0" dirty="0">
                <a:solidFill>
                  <a:srgbClr val="C00000"/>
                </a:solidFill>
                <a:latin typeface="Microsoft Sans Serif" pitchFamily="34" charset="0"/>
                <a:cs typeface="Microsoft Sans Serif" pitchFamily="34" charset="0"/>
              </a:rPr>
              <a:t>РЕЗУЛЬТАТЫ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240016" y="2132857"/>
            <a:ext cx="525658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SzPts val="1200"/>
              <a:buFont typeface="+mj-lt"/>
              <a:buAutoNum type="arabicPeriod"/>
              <a:tabLst>
                <a:tab pos="230188" algn="l"/>
              </a:tabLst>
            </a:pPr>
            <a:r>
              <a:rPr lang="ru-RU" altLang="ru-RU" dirty="0">
                <a:cs typeface="Times New Roman" pitchFamily="18" charset="0"/>
              </a:rPr>
              <a:t>Разработаны контрольно-измерительные материалы (анкеты, тесты, упражнения, задания). </a:t>
            </a:r>
            <a:endParaRPr lang="ru-RU" altLang="ru-RU" dirty="0">
              <a:latin typeface="Arial" pitchFamily="34" charset="0"/>
              <a:cs typeface="Times New Roman" pitchFamily="18" charset="0"/>
            </a:endParaRPr>
          </a:p>
          <a:p>
            <a:pPr marL="342900" indent="-342900" algn="just">
              <a:buSzPts val="1200"/>
              <a:buFont typeface="Wingdings" pitchFamily="2" charset="2"/>
              <a:buChar char="q"/>
              <a:tabLst>
                <a:tab pos="230188" algn="l"/>
              </a:tabLst>
            </a:pPr>
            <a:r>
              <a:rPr lang="ru-RU" altLang="ru-RU" dirty="0">
                <a:cs typeface="Times New Roman" pitchFamily="18" charset="0"/>
              </a:rPr>
              <a:t>Получены научные данные, раскрывающие особенности формирования двигательных и познавательных способностей у детей младшего школьного возраста.</a:t>
            </a:r>
            <a:endParaRPr lang="ru-RU" altLang="ru-RU" dirty="0">
              <a:latin typeface="Arial" pitchFamily="34" charset="0"/>
              <a:cs typeface="Times New Roman" pitchFamily="18" charset="0"/>
            </a:endParaRPr>
          </a:p>
          <a:p>
            <a:pPr marL="342900" indent="-342900" algn="just">
              <a:buSzPts val="1200"/>
              <a:buFont typeface="Wingdings" pitchFamily="2" charset="2"/>
              <a:buChar char="q"/>
              <a:tabLst>
                <a:tab pos="230188" algn="l"/>
              </a:tabLst>
            </a:pPr>
            <a:r>
              <a:rPr lang="ru-RU" altLang="ru-RU" dirty="0">
                <a:cs typeface="Times New Roman" pitchFamily="18" charset="0"/>
              </a:rPr>
              <a:t>Произведено публичное освещение результатов опытно-экспериментальной деятельности на конференции.</a:t>
            </a:r>
            <a:endParaRPr lang="ru-RU" altLang="ru-RU" dirty="0">
              <a:latin typeface="Arial" pitchFamily="34" charset="0"/>
              <a:cs typeface="Times New Roman" pitchFamily="18" charset="0"/>
            </a:endParaRPr>
          </a:p>
          <a:p>
            <a:pPr marL="342900" indent="-342900" algn="just">
              <a:buSzPts val="1200"/>
              <a:buFont typeface="Wingdings" pitchFamily="2" charset="2"/>
              <a:buChar char="q"/>
              <a:tabLst>
                <a:tab pos="230188" algn="l"/>
              </a:tabLst>
            </a:pPr>
            <a:r>
              <a:rPr lang="ru-RU" altLang="ru-RU" dirty="0">
                <a:cs typeface="Times New Roman" pitchFamily="18" charset="0"/>
              </a:rPr>
              <a:t>Создана диагностическая база результатов исследования.</a:t>
            </a:r>
            <a:endParaRPr lang="ru-RU" altLang="ru-RU" dirty="0">
              <a:latin typeface="Arial" pitchFamily="34" charset="0"/>
              <a:cs typeface="Times New Roman" pitchFamily="18" charset="0"/>
            </a:endParaRPr>
          </a:p>
          <a:p>
            <a:pPr marL="342900" indent="-342900" algn="just">
              <a:buSzPts val="1200"/>
              <a:buFont typeface="Wingdings" pitchFamily="2" charset="2"/>
              <a:buChar char="q"/>
              <a:tabLst>
                <a:tab pos="230188" algn="l"/>
              </a:tabLst>
            </a:pPr>
            <a:r>
              <a:rPr lang="ru-RU" altLang="ru-RU" dirty="0">
                <a:cs typeface="Times New Roman" pitchFamily="18" charset="0"/>
              </a:rPr>
              <a:t>Разработан алгоритм диагностики и коррекции психических функций   методом замещающего онтогенеза.</a:t>
            </a:r>
            <a:endParaRPr lang="ru-RU" alt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3200" dirty="0">
                <a:solidFill>
                  <a:prstClr val="white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Диагностика  психических процессов, использование метода замещающего онтогенеза.</a:t>
            </a:r>
            <a:r>
              <a:rPr lang="ru-RU" altLang="ru-RU" sz="3200" dirty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altLang="ru-RU" sz="3200" dirty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816080" y="1700808"/>
            <a:ext cx="4176464" cy="22322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замещающего онтогенеза (МЗО) –это специфическая коррекционная программа, в основе которой лежат нейробиологические и</a:t>
            </a:r>
            <a:r>
              <a:rPr lang="ru-RU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</a:t>
            </a:r>
            <a:r>
              <a:rPr lang="ru-RU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-культурные механизмы развития.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04312" y="3990962"/>
            <a:ext cx="2088232" cy="2520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16080" y="4019164"/>
            <a:ext cx="1944216" cy="2492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23836" y="1500174"/>
            <a:ext cx="55721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«Обучая левое полушарие, вы обучаете только левое полушарие. Обучая правое полушарие, вы обучаете весь мозг.» </a:t>
            </a:r>
            <a:r>
              <a:rPr lang="ru-RU" sz="2000" dirty="0" err="1" smtClean="0"/>
              <a:t>И.Сонер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95274" y="2551836"/>
            <a:ext cx="5000660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r>
              <a:rPr lang="ru-RU" sz="2000" dirty="0" smtClean="0"/>
              <a:t>Цель </a:t>
            </a:r>
            <a:r>
              <a:rPr lang="ru-RU" sz="2000" dirty="0" smtClean="0"/>
              <a:t>МЗО -активизировать развитие всех высших психических функций, воздействуя на сенсорно-моторный уровень с учётом общих закономерностей развития ребёнка и максимально используя психомоторную коррекцию, включающую телесно-ориентированные, этологические психотехники</a:t>
            </a:r>
            <a:r>
              <a:rPr lang="ru-RU" sz="2000" dirty="0" smtClean="0"/>
              <a:t>.</a:t>
            </a:r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773853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3352" y="1484785"/>
            <a:ext cx="7416824" cy="27728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«Социальная  адаптация школьников младших классов с задержкой психического развития средствами физического воспитания»   представляет собой важный шаг к созданию инклюзивной образовательной среды, способствующей развитию и социализации каждого ребёнка вне зависимости от его способностей.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392" y="4257639"/>
            <a:ext cx="1728192" cy="217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64352" y="1576062"/>
            <a:ext cx="2245520" cy="2902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7166" y="4257639"/>
            <a:ext cx="1518714" cy="224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56040" y="4256273"/>
            <a:ext cx="1440160" cy="2281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8484056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Другая 2">
      <a:dk1>
        <a:sysClr val="windowText" lastClr="000000"/>
      </a:dk1>
      <a:lt1>
        <a:sysClr val="window" lastClr="FFFFFF"/>
      </a:lt1>
      <a:dk2>
        <a:srgbClr val="025373"/>
      </a:dk2>
      <a:lt2>
        <a:srgbClr val="E7E6E6"/>
      </a:lt2>
      <a:accent1>
        <a:srgbClr val="025373"/>
      </a:accent1>
      <a:accent2>
        <a:srgbClr val="0378A6"/>
      </a:accent2>
      <a:accent3>
        <a:srgbClr val="F2CB05"/>
      </a:accent3>
      <a:accent4>
        <a:srgbClr val="D6D6D6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1604</TotalTime>
  <Words>631</Words>
  <Application>Microsoft Office PowerPoint</Application>
  <PresentationFormat>Произвольный</PresentationFormat>
  <Paragraphs>89</Paragraphs>
  <Slides>13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Тема Office</vt:lpstr>
      <vt:lpstr>Диаграмма</vt:lpstr>
      <vt:lpstr>Chart</vt:lpstr>
      <vt:lpstr>Фестиваль  РИП                                  «Социальная адаптация школьников младших классов  с задержкой психического развития средствами физического воспитания» 2026 </vt:lpstr>
      <vt:lpstr>РИП «Социальная адаптация школьников младших классов с задержкой психического развития средствами физического воспитания»  этапы проекта 2025-2028</vt:lpstr>
      <vt:lpstr>Задачи 1 этапа инновационного проекта  </vt:lpstr>
      <vt:lpstr>I ЭТАП – ТЕОРЕТИКО-ПРОЕКТИРОВОЧНЫЙ  (диагностический)(2025 г.)</vt:lpstr>
      <vt:lpstr>Социальная адаптация  детей с ОВЗ: актуальность, проблемы, решения. </vt:lpstr>
      <vt:lpstr>Социальная адаптация  младших школьников  средствами физического воспитания</vt:lpstr>
      <vt:lpstr>Диагностическая работа.                                                                                                                                  ОПРЕДЕЛЕНИЕ КОЭФФИЦИЕНТА ЗДОРОВЬЯ  У ДЕТЕЙ МЛАДШЕГО ШКОЛЬНОГО ВОЗРАСТА С ЗПР (по методу Р.М. Баевского в модификации А.Б. Берсеньевой) </vt:lpstr>
      <vt:lpstr>ДИАГНОСТИКА КОГНИТИВНЫХ СПОСОБНОСТЕЙ</vt:lpstr>
      <vt:lpstr>Диагностика уровня волевых качеств </vt:lpstr>
      <vt:lpstr>Уровень развития физических качеств</vt:lpstr>
      <vt:lpstr>ИНДЕКС ФИЗИЧЕСКОЙ ГОТОВНОСТИ </vt:lpstr>
      <vt:lpstr>Диагностика  психических процессов, использование метода замещающего онтогенеза. </vt:lpstr>
      <vt:lpstr>СПАСИБО ЗА ВНИМАНИЕ!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Козырев</dc:creator>
  <cp:lastModifiedBy>Светлана</cp:lastModifiedBy>
  <cp:revision>142</cp:revision>
  <dcterms:created xsi:type="dcterms:W3CDTF">2020-07-05T17:04:43Z</dcterms:created>
  <dcterms:modified xsi:type="dcterms:W3CDTF">2026-02-24T12:56:26Z</dcterms:modified>
</cp:coreProperties>
</file>